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4" r:id="rId3"/>
    <p:sldMasterId id="2147483714" r:id="rId4"/>
    <p:sldMasterId id="2147483727" r:id="rId5"/>
    <p:sldMasterId id="2147483740" r:id="rId6"/>
    <p:sldMasterId id="2147483752" r:id="rId7"/>
  </p:sldMasterIdLst>
  <p:notesMasterIdLst>
    <p:notesMasterId r:id="rId48"/>
  </p:notesMasterIdLst>
  <p:sldIdLst>
    <p:sldId id="265" r:id="rId8"/>
    <p:sldId id="316" r:id="rId9"/>
    <p:sldId id="319" r:id="rId10"/>
    <p:sldId id="334" r:id="rId11"/>
    <p:sldId id="335" r:id="rId12"/>
    <p:sldId id="274" r:id="rId13"/>
    <p:sldId id="269" r:id="rId14"/>
    <p:sldId id="270" r:id="rId15"/>
    <p:sldId id="324" r:id="rId16"/>
    <p:sldId id="271" r:id="rId17"/>
    <p:sldId id="275" r:id="rId18"/>
    <p:sldId id="276" r:id="rId19"/>
    <p:sldId id="268" r:id="rId20"/>
    <p:sldId id="327" r:id="rId21"/>
    <p:sldId id="328" r:id="rId22"/>
    <p:sldId id="267" r:id="rId23"/>
    <p:sldId id="283" r:id="rId24"/>
    <p:sldId id="336" r:id="rId25"/>
    <p:sldId id="337" r:id="rId26"/>
    <p:sldId id="338" r:id="rId27"/>
    <p:sldId id="339" r:id="rId28"/>
    <p:sldId id="278" r:id="rId29"/>
    <p:sldId id="340" r:id="rId30"/>
    <p:sldId id="341" r:id="rId31"/>
    <p:sldId id="342" r:id="rId32"/>
    <p:sldId id="282" r:id="rId33"/>
    <p:sldId id="285" r:id="rId34"/>
    <p:sldId id="313" r:id="rId35"/>
    <p:sldId id="287" r:id="rId36"/>
    <p:sldId id="288" r:id="rId37"/>
    <p:sldId id="289" r:id="rId38"/>
    <p:sldId id="290" r:id="rId39"/>
    <p:sldId id="291" r:id="rId40"/>
    <p:sldId id="292" r:id="rId41"/>
    <p:sldId id="329" r:id="rId42"/>
    <p:sldId id="293" r:id="rId43"/>
    <p:sldId id="294" r:id="rId44"/>
    <p:sldId id="295" r:id="rId45"/>
    <p:sldId id="310" r:id="rId46"/>
    <p:sldId id="262" r:id="rId4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82EE8-A48B-4883-9ADC-C9FB4F046DAC}" v="222" dt="2021-07-13T16:32:52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441" autoAdjust="0"/>
    <p:restoredTop sz="90214" autoAdjust="0"/>
  </p:normalViewPr>
  <p:slideViewPr>
    <p:cSldViewPr snapToGrid="0">
      <p:cViewPr varScale="1">
        <p:scale>
          <a:sx n="99" d="100"/>
          <a:sy n="99" d="100"/>
        </p:scale>
        <p:origin x="78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i Fried" userId="c3fba3c8a02e715d" providerId="LiveId" clId="{0D4488CE-FFA8-4A2B-A45C-B60CF22D1006}"/>
    <pc:docChg chg="custSel modSld">
      <pc:chgData name="Roni Fried" userId="c3fba3c8a02e715d" providerId="LiveId" clId="{0D4488CE-FFA8-4A2B-A45C-B60CF22D1006}" dt="2020-07-13T19:54:41.123" v="10" actId="1076"/>
      <pc:docMkLst>
        <pc:docMk/>
      </pc:docMkLst>
      <pc:sldChg chg="addSp modSp mod">
        <pc:chgData name="Roni Fried" userId="c3fba3c8a02e715d" providerId="LiveId" clId="{0D4488CE-FFA8-4A2B-A45C-B60CF22D1006}" dt="2020-07-13T19:47:42.046" v="2" actId="11529"/>
        <pc:sldMkLst>
          <pc:docMk/>
          <pc:sldMk cId="1613321473" sldId="265"/>
        </pc:sldMkLst>
        <pc:spChg chg="mod">
          <ac:chgData name="Roni Fried" userId="c3fba3c8a02e715d" providerId="LiveId" clId="{0D4488CE-FFA8-4A2B-A45C-B60CF22D1006}" dt="2020-07-13T19:47:12.842" v="1" actId="1076"/>
          <ac:spMkLst>
            <pc:docMk/>
            <pc:sldMk cId="1613321473" sldId="265"/>
            <ac:spMk id="2" creationId="{00000000-0000-0000-0000-000000000000}"/>
          </ac:spMkLst>
        </pc:spChg>
        <pc:spChg chg="add mod">
          <ac:chgData name="Roni Fried" userId="c3fba3c8a02e715d" providerId="LiveId" clId="{0D4488CE-FFA8-4A2B-A45C-B60CF22D1006}" dt="2020-07-13T19:47:42.046" v="2" actId="11529"/>
          <ac:spMkLst>
            <pc:docMk/>
            <pc:sldMk cId="1613321473" sldId="265"/>
            <ac:spMk id="3" creationId="{F93CA43D-0378-41D0-A254-7E7077BE55ED}"/>
          </ac:spMkLst>
        </pc:spChg>
      </pc:sldChg>
      <pc:sldChg chg="modSp mod">
        <pc:chgData name="Roni Fried" userId="c3fba3c8a02e715d" providerId="LiveId" clId="{0D4488CE-FFA8-4A2B-A45C-B60CF22D1006}" dt="2020-07-13T19:47:42.481" v="3" actId="27636"/>
        <pc:sldMkLst>
          <pc:docMk/>
          <pc:sldMk cId="1953243674" sldId="282"/>
        </pc:sldMkLst>
        <pc:spChg chg="mod">
          <ac:chgData name="Roni Fried" userId="c3fba3c8a02e715d" providerId="LiveId" clId="{0D4488CE-FFA8-4A2B-A45C-B60CF22D1006}" dt="2020-07-13T19:47:42.481" v="3" actId="27636"/>
          <ac:spMkLst>
            <pc:docMk/>
            <pc:sldMk cId="1953243674" sldId="282"/>
            <ac:spMk id="3" creationId="{00000000-0000-0000-0000-000000000000}"/>
          </ac:spMkLst>
        </pc:spChg>
      </pc:sldChg>
      <pc:sldChg chg="modSp mod">
        <pc:chgData name="Roni Fried" userId="c3fba3c8a02e715d" providerId="LiveId" clId="{0D4488CE-FFA8-4A2B-A45C-B60CF22D1006}" dt="2020-07-13T19:48:46.474" v="8" actId="1076"/>
        <pc:sldMkLst>
          <pc:docMk/>
          <pc:sldMk cId="1313868567" sldId="316"/>
        </pc:sldMkLst>
        <pc:spChg chg="mod">
          <ac:chgData name="Roni Fried" userId="c3fba3c8a02e715d" providerId="LiveId" clId="{0D4488CE-FFA8-4A2B-A45C-B60CF22D1006}" dt="2020-07-13T19:48:26.360" v="4" actId="1076"/>
          <ac:spMkLst>
            <pc:docMk/>
            <pc:sldMk cId="1313868567" sldId="316"/>
            <ac:spMk id="2" creationId="{00000000-0000-0000-0000-000000000000}"/>
          </ac:spMkLst>
        </pc:spChg>
        <pc:picChg chg="mod">
          <ac:chgData name="Roni Fried" userId="c3fba3c8a02e715d" providerId="LiveId" clId="{0D4488CE-FFA8-4A2B-A45C-B60CF22D1006}" dt="2020-07-13T19:48:41.073" v="6" actId="1076"/>
          <ac:picMkLst>
            <pc:docMk/>
            <pc:sldMk cId="1313868567" sldId="316"/>
            <ac:picMk id="10" creationId="{00000000-0000-0000-0000-000000000000}"/>
          </ac:picMkLst>
        </pc:picChg>
        <pc:picChg chg="mod">
          <ac:chgData name="Roni Fried" userId="c3fba3c8a02e715d" providerId="LiveId" clId="{0D4488CE-FFA8-4A2B-A45C-B60CF22D1006}" dt="2020-07-13T19:48:43.170" v="7" actId="1076"/>
          <ac:picMkLst>
            <pc:docMk/>
            <pc:sldMk cId="1313868567" sldId="316"/>
            <ac:picMk id="2050" creationId="{00000000-0000-0000-0000-000000000000}"/>
          </ac:picMkLst>
        </pc:picChg>
        <pc:picChg chg="mod">
          <ac:chgData name="Roni Fried" userId="c3fba3c8a02e715d" providerId="LiveId" clId="{0D4488CE-FFA8-4A2B-A45C-B60CF22D1006}" dt="2020-07-13T19:48:46.474" v="8" actId="1076"/>
          <ac:picMkLst>
            <pc:docMk/>
            <pc:sldMk cId="1313868567" sldId="316"/>
            <ac:picMk id="2051" creationId="{00000000-0000-0000-0000-000000000000}"/>
          </ac:picMkLst>
        </pc:picChg>
      </pc:sldChg>
      <pc:sldChg chg="modSp mod">
        <pc:chgData name="Roni Fried" userId="c3fba3c8a02e715d" providerId="LiveId" clId="{0D4488CE-FFA8-4A2B-A45C-B60CF22D1006}" dt="2020-07-13T19:54:41.123" v="10" actId="1076"/>
        <pc:sldMkLst>
          <pc:docMk/>
          <pc:sldMk cId="3222798449" sldId="319"/>
        </pc:sldMkLst>
        <pc:spChg chg="mod">
          <ac:chgData name="Roni Fried" userId="c3fba3c8a02e715d" providerId="LiveId" clId="{0D4488CE-FFA8-4A2B-A45C-B60CF22D1006}" dt="2020-07-13T19:54:33.013" v="9" actId="6549"/>
          <ac:spMkLst>
            <pc:docMk/>
            <pc:sldMk cId="3222798449" sldId="319"/>
            <ac:spMk id="5" creationId="{00000000-0000-0000-0000-000000000000}"/>
          </ac:spMkLst>
        </pc:spChg>
        <pc:picChg chg="mod">
          <ac:chgData name="Roni Fried" userId="c3fba3c8a02e715d" providerId="LiveId" clId="{0D4488CE-FFA8-4A2B-A45C-B60CF22D1006}" dt="2020-07-13T19:54:41.123" v="10" actId="1076"/>
          <ac:picMkLst>
            <pc:docMk/>
            <pc:sldMk cId="3222798449" sldId="319"/>
            <ac:picMk id="1029" creationId="{00000000-0000-0000-0000-000000000000}"/>
          </ac:picMkLst>
        </pc:picChg>
      </pc:sldChg>
    </pc:docChg>
  </pc:docChgLst>
  <pc:docChgLst>
    <pc:chgData name="Roni Fried" userId="c3fba3c8a02e715d" providerId="LiveId" clId="{06282EE8-A48B-4883-9ADC-C9FB4F046DAC}"/>
    <pc:docChg chg="delSld modSld">
      <pc:chgData name="Roni Fried" userId="c3fba3c8a02e715d" providerId="LiveId" clId="{06282EE8-A48B-4883-9ADC-C9FB4F046DAC}" dt="2021-07-13T16:32:52.801" v="422"/>
      <pc:docMkLst>
        <pc:docMk/>
      </pc:docMkLst>
      <pc:sldChg chg="del">
        <pc:chgData name="Roni Fried" userId="c3fba3c8a02e715d" providerId="LiveId" clId="{06282EE8-A48B-4883-9ADC-C9FB4F046DAC}" dt="2021-07-13T10:11:39.567" v="174" actId="2696"/>
        <pc:sldMkLst>
          <pc:docMk/>
          <pc:sldMk cId="4025013544" sldId="256"/>
        </pc:sldMkLst>
      </pc:sldChg>
      <pc:sldChg chg="modSp mod">
        <pc:chgData name="Roni Fried" userId="c3fba3c8a02e715d" providerId="LiveId" clId="{06282EE8-A48B-4883-9ADC-C9FB4F046DAC}" dt="2021-07-13T11:01:20.237" v="414" actId="1076"/>
        <pc:sldMkLst>
          <pc:docMk/>
          <pc:sldMk cId="799246787" sldId="269"/>
        </pc:sldMkLst>
        <pc:spChg chg="mod">
          <ac:chgData name="Roni Fried" userId="c3fba3c8a02e715d" providerId="LiveId" clId="{06282EE8-A48B-4883-9ADC-C9FB4F046DAC}" dt="2021-07-13T11:01:20.237" v="414" actId="1076"/>
          <ac:spMkLst>
            <pc:docMk/>
            <pc:sldMk cId="799246787" sldId="269"/>
            <ac:spMk id="6" creationId="{00000000-0000-0000-0000-000000000000}"/>
          </ac:spMkLst>
        </pc:spChg>
      </pc:sldChg>
      <pc:sldChg chg="del">
        <pc:chgData name="Roni Fried" userId="c3fba3c8a02e715d" providerId="LiveId" clId="{06282EE8-A48B-4883-9ADC-C9FB4F046DAC}" dt="2021-07-13T10:11:39.567" v="174" actId="2696"/>
        <pc:sldMkLst>
          <pc:docMk/>
          <pc:sldMk cId="2340448516" sldId="273"/>
        </pc:sldMkLst>
      </pc:sldChg>
      <pc:sldChg chg="modSp mod">
        <pc:chgData name="Roni Fried" userId="c3fba3c8a02e715d" providerId="LiveId" clId="{06282EE8-A48B-4883-9ADC-C9FB4F046DAC}" dt="2021-07-13T10:41:49.896" v="402" actId="20577"/>
        <pc:sldMkLst>
          <pc:docMk/>
          <pc:sldMk cId="1171416144" sldId="274"/>
        </pc:sldMkLst>
        <pc:spChg chg="mod">
          <ac:chgData name="Roni Fried" userId="c3fba3c8a02e715d" providerId="LiveId" clId="{06282EE8-A48B-4883-9ADC-C9FB4F046DAC}" dt="2021-07-13T10:41:49.896" v="402" actId="20577"/>
          <ac:spMkLst>
            <pc:docMk/>
            <pc:sldMk cId="1171416144" sldId="274"/>
            <ac:spMk id="4" creationId="{00000000-0000-0000-0000-000000000000}"/>
          </ac:spMkLst>
        </pc:spChg>
      </pc:sldChg>
      <pc:sldChg chg="del">
        <pc:chgData name="Roni Fried" userId="c3fba3c8a02e715d" providerId="LiveId" clId="{06282EE8-A48B-4883-9ADC-C9FB4F046DAC}" dt="2021-07-13T10:11:39.567" v="174" actId="2696"/>
        <pc:sldMkLst>
          <pc:docMk/>
          <pc:sldMk cId="3173525402" sldId="277"/>
        </pc:sldMkLst>
      </pc:sldChg>
      <pc:sldChg chg="modAnim">
        <pc:chgData name="Roni Fried" userId="c3fba3c8a02e715d" providerId="LiveId" clId="{06282EE8-A48B-4883-9ADC-C9FB4F046DAC}" dt="2021-07-13T16:32:52.801" v="422"/>
        <pc:sldMkLst>
          <pc:docMk/>
          <pc:sldMk cId="3106124105" sldId="287"/>
        </pc:sldMkLst>
      </pc:sldChg>
      <pc:sldChg chg="modSp modAnim">
        <pc:chgData name="Roni Fried" userId="c3fba3c8a02e715d" providerId="LiveId" clId="{06282EE8-A48B-4883-9ADC-C9FB4F046DAC}" dt="2021-07-13T16:32:10.917" v="419" actId="20577"/>
        <pc:sldMkLst>
          <pc:docMk/>
          <pc:sldMk cId="2984279102" sldId="288"/>
        </pc:sldMkLst>
        <pc:spChg chg="mod">
          <ac:chgData name="Roni Fried" userId="c3fba3c8a02e715d" providerId="LiveId" clId="{06282EE8-A48B-4883-9ADC-C9FB4F046DAC}" dt="2021-07-13T16:32:10.917" v="419" actId="20577"/>
          <ac:spMkLst>
            <pc:docMk/>
            <pc:sldMk cId="2984279102" sldId="288"/>
            <ac:spMk id="6" creationId="{00000000-0000-0000-0000-000000000000}"/>
          </ac:spMkLst>
        </pc:spChg>
      </pc:sldChg>
      <pc:sldChg chg="modAnim">
        <pc:chgData name="Roni Fried" userId="c3fba3c8a02e715d" providerId="LiveId" clId="{06282EE8-A48B-4883-9ADC-C9FB4F046DAC}" dt="2021-07-13T16:31:25.551" v="418"/>
        <pc:sldMkLst>
          <pc:docMk/>
          <pc:sldMk cId="4029935559" sldId="295"/>
        </pc:sldMkLst>
      </pc:sldChg>
      <pc:sldChg chg="modSp mod">
        <pc:chgData name="Roni Fried" userId="c3fba3c8a02e715d" providerId="LiveId" clId="{06282EE8-A48B-4883-9ADC-C9FB4F046DAC}" dt="2021-07-13T08:46:31.096" v="20" actId="20577"/>
        <pc:sldMkLst>
          <pc:docMk/>
          <pc:sldMk cId="3222798449" sldId="319"/>
        </pc:sldMkLst>
        <pc:spChg chg="mod">
          <ac:chgData name="Roni Fried" userId="c3fba3c8a02e715d" providerId="LiveId" clId="{06282EE8-A48B-4883-9ADC-C9FB4F046DAC}" dt="2021-07-13T08:46:31.096" v="20" actId="20577"/>
          <ac:spMkLst>
            <pc:docMk/>
            <pc:sldMk cId="3222798449" sldId="319"/>
            <ac:spMk id="5" creationId="{00000000-0000-0000-0000-000000000000}"/>
          </ac:spMkLst>
        </pc:spChg>
      </pc:sldChg>
      <pc:sldChg chg="del">
        <pc:chgData name="Roni Fried" userId="c3fba3c8a02e715d" providerId="LiveId" clId="{06282EE8-A48B-4883-9ADC-C9FB4F046DAC}" dt="2021-07-13T10:11:39.567" v="174" actId="2696"/>
        <pc:sldMkLst>
          <pc:docMk/>
          <pc:sldMk cId="1413815826" sldId="330"/>
        </pc:sldMkLst>
      </pc:sldChg>
      <pc:sldChg chg="del">
        <pc:chgData name="Roni Fried" userId="c3fba3c8a02e715d" providerId="LiveId" clId="{06282EE8-A48B-4883-9ADC-C9FB4F046DAC}" dt="2021-07-13T10:11:39.567" v="174" actId="2696"/>
        <pc:sldMkLst>
          <pc:docMk/>
          <pc:sldMk cId="1753423218" sldId="331"/>
        </pc:sldMkLst>
      </pc:sldChg>
      <pc:sldChg chg="del">
        <pc:chgData name="Roni Fried" userId="c3fba3c8a02e715d" providerId="LiveId" clId="{06282EE8-A48B-4883-9ADC-C9FB4F046DAC}" dt="2021-07-13T10:11:39.567" v="174" actId="2696"/>
        <pc:sldMkLst>
          <pc:docMk/>
          <pc:sldMk cId="1357191912" sldId="332"/>
        </pc:sldMkLst>
      </pc:sldChg>
      <pc:sldChg chg="del">
        <pc:chgData name="Roni Fried" userId="c3fba3c8a02e715d" providerId="LiveId" clId="{06282EE8-A48B-4883-9ADC-C9FB4F046DAC}" dt="2021-07-13T10:11:46.868" v="175" actId="2696"/>
        <pc:sldMkLst>
          <pc:docMk/>
          <pc:sldMk cId="3863623400" sldId="333"/>
        </pc:sldMkLst>
      </pc:sldChg>
      <pc:sldChg chg="modSp mod modAnim">
        <pc:chgData name="Roni Fried" userId="c3fba3c8a02e715d" providerId="LiveId" clId="{06282EE8-A48B-4883-9ADC-C9FB4F046DAC}" dt="2021-07-13T10:16:55.814" v="382" actId="6549"/>
        <pc:sldMkLst>
          <pc:docMk/>
          <pc:sldMk cId="3733305613" sldId="334"/>
        </pc:sldMkLst>
        <pc:spChg chg="mod">
          <ac:chgData name="Roni Fried" userId="c3fba3c8a02e715d" providerId="LiveId" clId="{06282EE8-A48B-4883-9ADC-C9FB4F046DAC}" dt="2021-07-13T10:16:55.814" v="382" actId="6549"/>
          <ac:spMkLst>
            <pc:docMk/>
            <pc:sldMk cId="3733305613" sldId="334"/>
            <ac:spMk id="2" creationId="{AB8C569B-6D0D-4050-AC27-99CF52C87C46}"/>
          </ac:spMkLst>
        </pc:spChg>
      </pc:sldChg>
      <pc:sldChg chg="modSp mod">
        <pc:chgData name="Roni Fried" userId="c3fba3c8a02e715d" providerId="LiveId" clId="{06282EE8-A48B-4883-9ADC-C9FB4F046DAC}" dt="2021-07-13T10:39:58.969" v="394" actId="6549"/>
        <pc:sldMkLst>
          <pc:docMk/>
          <pc:sldMk cId="784172703" sldId="335"/>
        </pc:sldMkLst>
        <pc:spChg chg="mod">
          <ac:chgData name="Roni Fried" userId="c3fba3c8a02e715d" providerId="LiveId" clId="{06282EE8-A48B-4883-9ADC-C9FB4F046DAC}" dt="2021-07-13T10:39:58.969" v="394" actId="6549"/>
          <ac:spMkLst>
            <pc:docMk/>
            <pc:sldMk cId="784172703" sldId="335"/>
            <ac:spMk id="2" creationId="{AB8C569B-6D0D-4050-AC27-99CF52C87C4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B471F4-F697-4BDF-9575-8918A28D3E4C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776D104-61B9-484B-8A2E-809ECCD24D3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559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2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6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6D104-61B9-484B-8A2E-809ECCD24D35}" type="slidenum">
              <a:rPr lang="he-IL" smtClean="0"/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440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67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024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7013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C72D-4C82-482D-9C0E-80E520BE38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4491-A45D-49CD-B7D1-1F34B78D1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46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151D5-2C7E-4114-936D-7344228711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9EEB-B531-4EB8-A13A-8FDB3CD7EC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3B0CA-51BD-4897-90FB-E0C35A9B0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A0059-24AD-4A72-BC6A-DCEC9B3475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73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3872F-2271-4186-9BAB-4870F36F4D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D068-E871-41A2-9DC7-1850FB281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37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69052-BAF1-43A0-9D71-90DCB8F02F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4740-96AE-4D54-A9D0-12BA69C234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3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67EC1-68E2-4D79-9155-A427522777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16BBA-FC6A-4EB7-BBBE-2EA624A7F5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60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2988-0EA1-4EC2-9135-9D346832F7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9449-6088-440F-B5FA-BD349F786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78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822A-28D8-48D9-9399-CCA9FAA4D2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960C5-5CC6-4BEC-BFCB-E49826201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6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286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C848-651A-45ED-9C1A-AAD282D358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0626A-5CF0-4385-AB55-DF6C4F97A2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53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6AB32-D111-4F16-827A-AD7E67276D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B376A-DD5A-49F1-81DA-083BE5DBE2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71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44FF-03C3-42BC-8071-44A1AB4B4A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7B9E-5ABF-40C0-97FD-028B46DC4B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27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כותרת, טקסט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33771" y="214314"/>
            <a:ext cx="10392507" cy="146208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half" idx="1"/>
          </p:nvPr>
        </p:nvSpPr>
        <p:spPr>
          <a:xfrm>
            <a:off x="1576755" y="2017713"/>
            <a:ext cx="5087816" cy="4114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852139" y="2017713"/>
            <a:ext cx="5087816" cy="4114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1813-10F3-48E1-9BA9-2F57A9BC3DD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כותרת, טקסט ו- 2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33771" y="214314"/>
            <a:ext cx="10392507" cy="146208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half" idx="1"/>
          </p:nvPr>
        </p:nvSpPr>
        <p:spPr>
          <a:xfrm>
            <a:off x="1576755" y="2017713"/>
            <a:ext cx="5087816" cy="4114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>
          <a:xfrm>
            <a:off x="6852139" y="2017713"/>
            <a:ext cx="5087816" cy="1981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3"/>
          </p:nvPr>
        </p:nvSpPr>
        <p:spPr>
          <a:xfrm>
            <a:off x="6852139" y="4151313"/>
            <a:ext cx="5087816" cy="1981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תאריך 5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כותרת תחתונה 6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מספר שקופית 7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24E3-84B1-43C3-A075-E3E70672583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8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C72D-4C82-482D-9C0E-80E520BE38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4491-A45D-49CD-B7D1-1F34B78D1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5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151D5-2C7E-4114-936D-7344228711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9EEB-B531-4EB8-A13A-8FDB3CD7EC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46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3B0CA-51BD-4897-90FB-E0C35A9B0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A0059-24AD-4A72-BC6A-DCEC9B3475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64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3872F-2271-4186-9BAB-4870F36F4D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D068-E871-41A2-9DC7-1850FB281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74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69052-BAF1-43A0-9D71-90DCB8F02F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4740-96AE-4D54-A9D0-12BA69C234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6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587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67EC1-68E2-4D79-9155-A427522777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16BBA-FC6A-4EB7-BBBE-2EA624A7F5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6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2988-0EA1-4EC2-9135-9D346832F7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9449-6088-440F-B5FA-BD349F786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89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822A-28D8-48D9-9399-CCA9FAA4D2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960C5-5CC6-4BEC-BFCB-E49826201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11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C848-651A-45ED-9C1A-AAD282D358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0626A-5CF0-4385-AB55-DF6C4F97A2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67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6AB32-D111-4F16-827A-AD7E67276D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B376A-DD5A-49F1-81DA-083BE5DBE2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93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44FF-03C3-42BC-8071-44A1AB4B4A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7B9E-5ABF-40C0-97FD-028B46DC4B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84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כותרת, טקסט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33771" y="214314"/>
            <a:ext cx="10392507" cy="146208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half" idx="1"/>
          </p:nvPr>
        </p:nvSpPr>
        <p:spPr>
          <a:xfrm>
            <a:off x="1576755" y="2017713"/>
            <a:ext cx="5087816" cy="4114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852139" y="2017713"/>
            <a:ext cx="5087816" cy="4114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1813-10F3-48E1-9BA9-2F57A9BC3DD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56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כותרת, טקסט ו- 2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33771" y="214314"/>
            <a:ext cx="10392507" cy="146208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half" idx="1"/>
          </p:nvPr>
        </p:nvSpPr>
        <p:spPr>
          <a:xfrm>
            <a:off x="1576755" y="2017713"/>
            <a:ext cx="5087816" cy="4114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>
          <a:xfrm>
            <a:off x="6852139" y="2017713"/>
            <a:ext cx="5087816" cy="1981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3"/>
          </p:nvPr>
        </p:nvSpPr>
        <p:spPr>
          <a:xfrm>
            <a:off x="6852139" y="4151313"/>
            <a:ext cx="5087816" cy="1981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תאריך 5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כותרת תחתונה 6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מספר שקופית 7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24E3-84B1-43C3-A075-E3E70672583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75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4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3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4605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92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78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838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6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350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25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33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83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4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1533771" y="214313"/>
            <a:ext cx="10406184" cy="5918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90F8-57C4-4466-9306-1AD8F4211A5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54517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28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66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11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96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57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42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345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088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37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8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1568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43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1533771" y="214313"/>
            <a:ext cx="10406184" cy="5918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90F8-57C4-4466-9306-1AD8F4211A5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924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57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11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34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973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88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82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431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7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3879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56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35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63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צורה חופשית 4" descr="מפת אסיה"/>
          <p:cNvSpPr>
            <a:spLocks noEditPoints="1"/>
          </p:cNvSpPr>
          <p:nvPr/>
        </p:nvSpPr>
        <p:spPr bwMode="auto">
          <a:xfrm>
            <a:off x="0" y="12700"/>
            <a:ext cx="12195176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lvl="0" algn="r" rtl="1"/>
            <a:endParaRPr lang="he-IL" sz="1800" dirty="0">
              <a:solidFill>
                <a:schemeClr val="lt1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1217929" y="1828800"/>
            <a:ext cx="9756141" cy="3048001"/>
          </a:xfrm>
        </p:spPr>
        <p:txBody>
          <a:bodyPr rtlCol="1">
            <a:normAutofit/>
          </a:bodyPr>
          <a:lstStyle>
            <a:lvl1pPr algn="r" rtl="1">
              <a:defRPr sz="4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 hasCustomPrompt="1"/>
          </p:nvPr>
        </p:nvSpPr>
        <p:spPr>
          <a:xfrm>
            <a:off x="3123425" y="5029200"/>
            <a:ext cx="7850644" cy="11430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1"/>
            <a:r>
              <a:rPr lang="he-IL"/>
              <a:t>לחץ כדי לערוך סגנון כותרת משנה של תבנית בסיס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933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7928" y="274638"/>
            <a:ext cx="9756141" cy="13255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 hasCustomPrompt="1"/>
          </p:nvPr>
        </p:nvSpPr>
        <p:spPr>
          <a:xfrm>
            <a:off x="1217928" y="1828800"/>
            <a:ext cx="9756141" cy="43434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/>
            </a:lvl6pPr>
            <a:lvl7pPr algn="r" rtl="1">
              <a:defRPr baseline="0"/>
            </a:lvl7pPr>
            <a:lvl8pPr algn="r" rtl="1">
              <a:defRPr baseline="0"/>
            </a:lvl8pPr>
            <a:lvl9pPr algn="r" rtl="1">
              <a:defRPr baseline="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 noProof="0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BF01B26B-4BF1-4E56-9EBC-6C8BF8559703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60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7928" y="3429001"/>
            <a:ext cx="9756141" cy="2362199"/>
          </a:xfrm>
        </p:spPr>
        <p:txBody>
          <a:bodyPr rtlCol="1" anchor="b">
            <a:normAutofit/>
          </a:bodyPr>
          <a:lstStyle>
            <a:lvl1pPr algn="r" rtl="1">
              <a:defRPr sz="4400" b="0" cap="all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 hasCustomPrompt="1"/>
          </p:nvPr>
        </p:nvSpPr>
        <p:spPr>
          <a:xfrm>
            <a:off x="3123426" y="685802"/>
            <a:ext cx="7855109" cy="1142999"/>
          </a:xfrm>
        </p:spPr>
        <p:txBody>
          <a:bodyPr rtlCol="1" anchor="t"/>
          <a:lstStyle>
            <a:lvl1pPr marL="0" indent="0" algn="r" rtl="1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 noProof="0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659B46F1-B4DB-472B-B93B-B6D88C9D7304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051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7928" y="274638"/>
            <a:ext cx="9756141" cy="13255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 hasCustomPrompt="1"/>
          </p:nvPr>
        </p:nvSpPr>
        <p:spPr>
          <a:xfrm>
            <a:off x="6248439" y="1828800"/>
            <a:ext cx="4709961" cy="4343400"/>
          </a:xfrm>
        </p:spPr>
        <p:txBody>
          <a:bodyPr rtlCol="1">
            <a:normAutofit/>
          </a:bodyPr>
          <a:lstStyle>
            <a:lvl1pPr algn="r" rtl="1">
              <a:defRPr sz="2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 sz="20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 sz="18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 sz="1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 sz="1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 sz="1600"/>
            </a:lvl6pPr>
            <a:lvl7pPr algn="r" rtl="1">
              <a:defRPr sz="1600" baseline="0"/>
            </a:lvl7pPr>
            <a:lvl8pPr algn="r" rtl="1">
              <a:defRPr sz="1600" baseline="0"/>
            </a:lvl8pPr>
            <a:lvl9pPr algn="r" rtl="1">
              <a:defRPr sz="1600" baseline="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 hasCustomPrompt="1"/>
          </p:nvPr>
        </p:nvSpPr>
        <p:spPr>
          <a:xfrm>
            <a:off x="1217929" y="1828800"/>
            <a:ext cx="4709961" cy="4343400"/>
          </a:xfrm>
        </p:spPr>
        <p:txBody>
          <a:bodyPr rtlCol="1">
            <a:normAutofit/>
          </a:bodyPr>
          <a:lstStyle>
            <a:lvl1pPr algn="r" rtl="1">
              <a:defRPr sz="2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 sz="20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 sz="18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 sz="1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 sz="1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 noProof="0"/>
              <a:t>הוסף כותרת תחתונה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5791CFD1-251B-4D81-BD54-3393681CE62A}" type="datetime1">
              <a:rPr lang="he-IL" noProof="0" smtClean="0"/>
              <a:t>ד'/אב/תשפ"א</a:t>
            </a:fld>
            <a:endParaRPr lang="he-IL" noProof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38695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7928" y="274638"/>
            <a:ext cx="9756141" cy="13255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 hasCustomPrompt="1"/>
          </p:nvPr>
        </p:nvSpPr>
        <p:spPr>
          <a:xfrm>
            <a:off x="6263682" y="1828800"/>
            <a:ext cx="4710387" cy="838201"/>
          </a:xfrm>
        </p:spPr>
        <p:txBody>
          <a:bodyPr rtlCol="1" anchor="ctr"/>
          <a:lstStyle>
            <a:lvl1pPr marL="0" indent="0" algn="r" rtl="1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 hasCustomPrompt="1"/>
          </p:nvPr>
        </p:nvSpPr>
        <p:spPr>
          <a:xfrm>
            <a:off x="6263682" y="2743201"/>
            <a:ext cx="4710387" cy="3428999"/>
          </a:xfrm>
        </p:spPr>
        <p:txBody>
          <a:bodyPr rtlCol="1">
            <a:normAutofit/>
          </a:bodyPr>
          <a:lstStyle>
            <a:lvl1pPr algn="r" rtl="1">
              <a:defRPr sz="20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 sz="18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 sz="1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 hasCustomPrompt="1"/>
          </p:nvPr>
        </p:nvSpPr>
        <p:spPr>
          <a:xfrm>
            <a:off x="1217928" y="1828800"/>
            <a:ext cx="4710387" cy="838201"/>
          </a:xfrm>
        </p:spPr>
        <p:txBody>
          <a:bodyPr rtlCol="1" anchor="ctr"/>
          <a:lstStyle>
            <a:lvl1pPr marL="0" indent="0" algn="r" rtl="1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 hasCustomPrompt="1"/>
          </p:nvPr>
        </p:nvSpPr>
        <p:spPr>
          <a:xfrm>
            <a:off x="1217928" y="2743201"/>
            <a:ext cx="4710387" cy="3428999"/>
          </a:xfrm>
        </p:spPr>
        <p:txBody>
          <a:bodyPr rtlCol="1">
            <a:normAutofit/>
          </a:bodyPr>
          <a:lstStyle>
            <a:lvl1pPr algn="r" rtl="1">
              <a:defRPr sz="20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 sz="18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 sz="1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 sz="1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 sz="1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 baseline="0"/>
            </a:lvl8pPr>
            <a:lvl9pPr algn="r" rtl="1">
              <a:defRPr sz="1400" baseline="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 noProof="0"/>
              <a:t>הוסף כותרת תחתונה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67CDC463-3D34-45EA-9D4B-5D6CDE03EC14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706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hasCustomPrompt="1"/>
          </p:nvPr>
        </p:nvSpPr>
        <p:spPr>
          <a:xfrm>
            <a:off x="1217928" y="274638"/>
            <a:ext cx="9756141" cy="13255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D08BE525-D4E3-41A3-B980-AA6DFDAEA207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445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3326161B-CF4F-462A-85AC-2F259E657D92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836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5014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7010639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endParaRPr lang="he-IL" sz="180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 hasCustomPrompt="1"/>
          </p:nvPr>
        </p:nvSpPr>
        <p:spPr>
          <a:xfrm>
            <a:off x="7620397" y="685800"/>
            <a:ext cx="3887212" cy="4038600"/>
          </a:xfrm>
        </p:spPr>
        <p:txBody>
          <a:bodyPr rtlCol="1" anchor="b">
            <a:noAutofit/>
          </a:bodyPr>
          <a:lstStyle>
            <a:lvl1pPr algn="r" rtl="1">
              <a:defRPr sz="4000" b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 hasCustomPrompt="1"/>
          </p:nvPr>
        </p:nvSpPr>
        <p:spPr>
          <a:xfrm>
            <a:off x="684389" y="685800"/>
            <a:ext cx="5640269" cy="5486400"/>
          </a:xfrm>
        </p:spPr>
        <p:txBody>
          <a:bodyPr rtlCol="1">
            <a:normAutofit/>
          </a:bodyPr>
          <a:lstStyle>
            <a:lvl1pPr algn="r" rtl="1">
              <a:defRPr sz="2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 sz="20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 sz="18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 sz="1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 sz="16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  <a:p>
            <a:pPr lvl="1" rtl="1"/>
            <a:r>
              <a:rPr lang="he-IL"/>
              <a:t>רמה שניה</a:t>
            </a:r>
          </a:p>
          <a:p>
            <a:pPr lvl="2" rtl="1"/>
            <a:r>
              <a:rPr lang="he-IL"/>
              <a:t>רמה שלישית</a:t>
            </a:r>
          </a:p>
          <a:p>
            <a:pPr lvl="3" rtl="1"/>
            <a:r>
              <a:rPr lang="he-IL"/>
              <a:t>רמה רביעית</a:t>
            </a:r>
          </a:p>
          <a:p>
            <a:pPr lvl="4" rtl="1"/>
            <a:r>
              <a:rPr lang="he-IL"/>
              <a:t>רמה חמישית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 hasCustomPrompt="1"/>
          </p:nvPr>
        </p:nvSpPr>
        <p:spPr>
          <a:xfrm>
            <a:off x="7620397" y="4876800"/>
            <a:ext cx="3887212" cy="12954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8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6BB30C2E-8CB8-4A69-8F1F-8DE3152919F6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21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7010639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endParaRPr lang="he-IL" sz="180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 hasCustomPrompt="1"/>
          </p:nvPr>
        </p:nvSpPr>
        <p:spPr>
          <a:xfrm>
            <a:off x="7620397" y="685800"/>
            <a:ext cx="3887212" cy="4038600"/>
          </a:xfrm>
        </p:spPr>
        <p:txBody>
          <a:bodyPr rtlCol="1" anchor="b">
            <a:noAutofit/>
          </a:bodyPr>
          <a:lstStyle>
            <a:lvl1pPr algn="r" rtl="1">
              <a:defRPr sz="4000" b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של תמונה 2" descr="מציין מיקום ריק להוספת תמונה. לחץ על מציין המיקום ובחר את התמונה שברצונך להוסיף"/>
          <p:cNvSpPr>
            <a:spLocks noGrp="1"/>
          </p:cNvSpPr>
          <p:nvPr>
            <p:ph type="pic" idx="1" hasCustomPrompt="1"/>
          </p:nvPr>
        </p:nvSpPr>
        <p:spPr>
          <a:xfrm>
            <a:off x="684390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1">
            <a:normAutofit/>
          </a:bodyPr>
          <a:lstStyle>
            <a:lvl1pPr marL="0" indent="0" algn="ctr" rtl="1">
              <a:buNone/>
              <a:defRPr sz="24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he-IL"/>
              <a:t>לחץ על הסמל כדי להוסיף תמונה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 hasCustomPrompt="1"/>
          </p:nvPr>
        </p:nvSpPr>
        <p:spPr>
          <a:xfrm>
            <a:off x="7620397" y="4876800"/>
            <a:ext cx="3887212" cy="12954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8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E659B7E-E001-4D74-A8C4-50408AE38014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373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 hasCustomPrompt="1"/>
          </p:nvPr>
        </p:nvSpPr>
        <p:spPr>
          <a:xfrm>
            <a:off x="1217928" y="274638"/>
            <a:ext cx="9756141" cy="13255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7928" y="1828800"/>
            <a:ext cx="9756141" cy="4343400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/>
            </a:lvl6pPr>
            <a:lvl7pPr algn="r" rtl="1">
              <a:defRPr baseline="0"/>
            </a:lvl7pPr>
            <a:lvl8pPr algn="r" rtl="1">
              <a:defRPr baseline="0"/>
            </a:lvl8pPr>
          </a:lstStyle>
          <a:p>
            <a:pPr lvl="0" rtl="1"/>
            <a:r>
              <a:rPr lang="he-IL"/>
              <a:t>לחץ כדי לערוך סגנונות טקסט של תבנית בסיס</a:t>
            </a:r>
          </a:p>
          <a:p>
            <a:pPr lvl="1" rtl="1"/>
            <a:r>
              <a:rPr lang="he-IL"/>
              <a:t>רמה שניה</a:t>
            </a:r>
          </a:p>
          <a:p>
            <a:pPr lvl="2" rtl="1"/>
            <a:r>
              <a:rPr lang="he-IL"/>
              <a:t>רמה שלישית</a:t>
            </a:r>
          </a:p>
          <a:p>
            <a:pPr lvl="3" rtl="1"/>
            <a:r>
              <a:rPr lang="he-IL"/>
              <a:t>רמה רביעית</a:t>
            </a:r>
          </a:p>
          <a:p>
            <a:pPr lvl="4" rtl="1"/>
            <a:r>
              <a:rPr lang="he-IL"/>
              <a:t>רמה חמישית</a:t>
            </a:r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B7FC0733-EA85-4179-A7CE-72537C8E0DA9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925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1217930" y="685800"/>
            <a:ext cx="2134871" cy="5486400"/>
          </a:xfrm>
        </p:spPr>
        <p:txBody>
          <a:bodyPr vert="vert270"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 hasCustomPrompt="1"/>
          </p:nvPr>
        </p:nvSpPr>
        <p:spPr>
          <a:xfrm>
            <a:off x="3556000" y="685800"/>
            <a:ext cx="7418070" cy="5486400"/>
          </a:xfrm>
        </p:spPr>
        <p:txBody>
          <a:bodyPr vert="vert270"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/>
            </a:lvl6pPr>
            <a:lvl7pPr algn="r" rtl="1">
              <a:defRPr/>
            </a:lvl7pPr>
            <a:lvl8pPr algn="r" rtl="1">
              <a:defRPr/>
            </a:lvl8pPr>
            <a:lvl9pPr algn="r" rtl="1">
              <a:defRPr/>
            </a:lvl9pPr>
          </a:lstStyle>
          <a:p>
            <a:pPr lvl="0" rtl="1"/>
            <a:r>
              <a:rPr lang="he-IL" dirty="0"/>
              <a:t>לחץ כדי לערוך סגנונות טקסט של תבנית בסיס</a:t>
            </a:r>
          </a:p>
          <a:p>
            <a:pPr lvl="1" rtl="1"/>
            <a:r>
              <a:rPr lang="he-IL" dirty="0"/>
              <a:t>רמה שניה</a:t>
            </a:r>
          </a:p>
          <a:p>
            <a:pPr lvl="2" rtl="1"/>
            <a:r>
              <a:rPr lang="he-IL" dirty="0"/>
              <a:t>רמה שלישית</a:t>
            </a:r>
          </a:p>
          <a:p>
            <a:pPr lvl="3" rtl="1"/>
            <a:r>
              <a:rPr lang="he-IL" dirty="0"/>
              <a:t>רמה רביעית</a:t>
            </a:r>
          </a:p>
          <a:p>
            <a:pPr lvl="4" rtl="1"/>
            <a:r>
              <a:rPr lang="he-IL" dirty="0"/>
              <a:t>רמה חמישית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342944" y="6448427"/>
            <a:ext cx="6639905" cy="18097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2641442" y="6448427"/>
            <a:ext cx="1396623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7204F30B-FC5B-4A0F-9B9B-035E54EE23CD}" type="datetime1">
              <a:rPr lang="he-IL" smtClean="0"/>
              <a:t>ד'/אב/תשפ"א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217930" y="6448427"/>
            <a:ext cx="1143299" cy="18097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096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501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4F75-FBC4-449D-84AE-7C5E250970AF}" type="datetimeFigureOut">
              <a:rPr lang="he-IL" smtClean="0"/>
              <a:t>ד'/אב/תשפ"א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8555E-B077-4374-BCD3-7035FF9249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19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EAB197-91AC-457B-ABF8-3D0F3DEC1C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82C279-2522-4A36-85E0-F41AEAAE8F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1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EAB197-91AC-457B-ABF8-3D0F3DEC1C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13-Jul-21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82C279-2522-4A36-85E0-F41AEAAE8F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1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2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1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4F75-FBC4-449D-84AE-7C5E250970AF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ד'/אב/תשפ"א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8555E-B077-4374-BCD3-7035FF92495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8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1217928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/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17928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342944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100" cap="all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2641442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621666FC-910E-4B8A-8EA6-9411F1876161}" type="datetime1">
              <a:rPr lang="he-IL" smtClean="0"/>
              <a:t>ד'/אב/תשפ"א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1217930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36C87F6-986D-49E6-AF40-1B3A1EE8064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567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1pPr>
    </p:titleStyle>
    <p:bodyStyle>
      <a:lvl1pPr marL="274320" indent="-228600" algn="r" defTabSz="914400" rtl="1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1pPr>
      <a:lvl2pPr marL="502920" indent="-228600" algn="r" defTabSz="914400" rtl="1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2pPr>
      <a:lvl3pPr marL="731520" indent="-228600" algn="r" defTabSz="914400" rtl="1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3pPr>
      <a:lvl4pPr marL="960120" indent="-228600" algn="r" defTabSz="914400" rtl="1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4pPr>
      <a:lvl5pPr marL="1188720" indent="-228600" algn="r" defTabSz="914400" rtl="1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5pPr>
      <a:lvl6pPr marL="1417320" indent="-228600" algn="r" defTabSz="914400" rtl="1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r" defTabSz="914400" rtl="1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r" defTabSz="914400" rtl="1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r" defTabSz="914400" rtl="1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ttps/youtu.be/pVoezwwdJGc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echalim-in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oteevents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pte.aok.egsc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2247950380/?ref=group_header" TargetMode="External"/><Relationship Id="rId5" Type="http://schemas.openxmlformats.org/officeDocument/2006/relationships/hyperlink" Target="https://www.facebook.com/groups/1443365162640105/?ref=group_head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hyperlink" Target="https://youtu.be/pVoezwwdJG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ecsiszallasok.hu/" TargetMode="External"/><Relationship Id="rId3" Type="http://schemas.openxmlformats.org/officeDocument/2006/relationships/hyperlink" Target="https://www.facebook.com/groups/367349687002229/?ref=group_header" TargetMode="External"/><Relationship Id="rId7" Type="http://schemas.openxmlformats.org/officeDocument/2006/relationships/hyperlink" Target="https://ingatlan.com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gatlanbazar.hu/" TargetMode="External"/><Relationship Id="rId5" Type="http://schemas.openxmlformats.org/officeDocument/2006/relationships/hyperlink" Target="https://studentservice.hu/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www.facebook.com/groups/pecsapt4rent/?ref=group_header" TargetMode="Externa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einpecs.h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udapestbank.hu/" TargetMode="External"/><Relationship Id="rId13" Type="http://schemas.openxmlformats.org/officeDocument/2006/relationships/hyperlink" Target="http://www.cib.hu/index" TargetMode="External"/><Relationship Id="rId3" Type="http://schemas.openxmlformats.org/officeDocument/2006/relationships/hyperlink" Target="http://www.mkb.hu/" TargetMode="External"/><Relationship Id="rId7" Type="http://schemas.openxmlformats.org/officeDocument/2006/relationships/hyperlink" Target="http://www.raiffeisen.hu/" TargetMode="External"/><Relationship Id="rId12" Type="http://schemas.openxmlformats.org/officeDocument/2006/relationships/image" Target="../media/image54.jpeg"/><Relationship Id="rId17" Type="http://schemas.openxmlformats.org/officeDocument/2006/relationships/image" Target="../media/image57.png"/><Relationship Id="rId2" Type="http://schemas.openxmlformats.org/officeDocument/2006/relationships/image" Target="../media/image8.jp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ib.hu/" TargetMode="External"/><Relationship Id="rId11" Type="http://schemas.openxmlformats.org/officeDocument/2006/relationships/hyperlink" Target="http://www.mkb.hu/index.mkb" TargetMode="External"/><Relationship Id="rId5" Type="http://schemas.openxmlformats.org/officeDocument/2006/relationships/hyperlink" Target="http://www.erstebank.hu/" TargetMode="External"/><Relationship Id="rId15" Type="http://schemas.openxmlformats.org/officeDocument/2006/relationships/hyperlink" Target="http://www.erstebank.hu/online/index.html" TargetMode="External"/><Relationship Id="rId10" Type="http://schemas.openxmlformats.org/officeDocument/2006/relationships/image" Target="../media/image53.png"/><Relationship Id="rId4" Type="http://schemas.openxmlformats.org/officeDocument/2006/relationships/hyperlink" Target="http://www.otpbank.hu/" TargetMode="External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telenor.hu/en" TargetMode="External"/><Relationship Id="rId7" Type="http://schemas.openxmlformats.org/officeDocument/2006/relationships/hyperlink" Target="http://www.vodafone.hu/index_eng.html" TargetMode="External"/><Relationship Id="rId12" Type="http://schemas.openxmlformats.org/officeDocument/2006/relationships/image" Target="../media/image6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jpeg"/><Relationship Id="rId5" Type="http://schemas.openxmlformats.org/officeDocument/2006/relationships/hyperlink" Target="http://www.t-mobile.net/CDA/home,19,0,,en.html?w=1024&amp;h=603" TargetMode="External"/><Relationship Id="rId10" Type="http://schemas.openxmlformats.org/officeDocument/2006/relationships/image" Target="../media/image62.png"/><Relationship Id="rId4" Type="http://schemas.openxmlformats.org/officeDocument/2006/relationships/hyperlink" Target="http://www.europetell.hu/" TargetMode="External"/><Relationship Id="rId9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mbah.hu/index.php?lang=en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image" Target="../media/image65.jpe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gyintezes.police.hu/en/uj-ugy-inditasa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v.il/he/service/request-depart-from-israel-covid19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elaviv.mfa.gov.hu/eng/page/requesting-a-covid-19-test-in-hungary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nk.gov.hu/index.php/koronavirus/mintavetel-celjabol-felkeresheto-intezmenyek-listaj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oking.com/" TargetMode="External"/><Relationship Id="rId3" Type="http://schemas.openxmlformats.org/officeDocument/2006/relationships/hyperlink" Target="http://www.elal.com/" TargetMode="External"/><Relationship Id="rId7" Type="http://schemas.openxmlformats.org/officeDocument/2006/relationships/hyperlink" Target="http://www.hotels.com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irbnb.com/" TargetMode="External"/><Relationship Id="rId5" Type="http://schemas.openxmlformats.org/officeDocument/2006/relationships/hyperlink" Target="http://www.ryanair.com/" TargetMode="External"/><Relationship Id="rId4" Type="http://schemas.openxmlformats.org/officeDocument/2006/relationships/hyperlink" Target="http://www.wizzair.com/" TargetMode="Externa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4you.hu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vcsoport.hu/en" TargetMode="External"/><Relationship Id="rId4" Type="http://schemas.openxmlformats.org/officeDocument/2006/relationships/hyperlink" Target="http://www.mecsektravel.hu/index.php/h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78726" y="1113629"/>
            <a:ext cx="4152947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ברוכים הבאים למפגש סטודנטים לעיר </a:t>
            </a:r>
            <a:r>
              <a:rPr lang="he-IL" sz="5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פייץ</a:t>
            </a:r>
            <a:r>
              <a:rPr lang="he-IL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Action Button: Video 2">
            <a:hlinkClick r:id="rId3" highlightClick="1"/>
            <a:extLst>
              <a:ext uri="{FF2B5EF4-FFF2-40B4-BE49-F238E27FC236}">
                <a16:creationId xmlns:a16="http://schemas.microsoft.com/office/drawing/2014/main" id="{F93CA43D-0378-41D0-A254-7E7077BE55ED}"/>
              </a:ext>
            </a:extLst>
          </p:cNvPr>
          <p:cNvSpPr/>
          <p:nvPr/>
        </p:nvSpPr>
        <p:spPr>
          <a:xfrm>
            <a:off x="5759995" y="5617029"/>
            <a:ext cx="661126" cy="418011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13321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0485" y="350185"/>
            <a:ext cx="11510319" cy="5715000"/>
          </a:xfrm>
        </p:spPr>
        <p:txBody>
          <a:bodyPr>
            <a:normAutofit/>
          </a:bodyPr>
          <a:lstStyle/>
          <a:p>
            <a:pPr marL="273050" indent="-273050" algn="r" rtl="1" eaLnBrk="1" hangingPunct="1"/>
            <a:r>
              <a:rPr lang="en-US" sz="24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Airportbus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עד לכתובת.</a:t>
            </a:r>
          </a:p>
          <a:p>
            <a:pPr marL="673100" lvl="1" indent="-273050" algn="r" rtl="1" eaLnBrk="1" hangingPunct="1">
              <a:buFont typeface="Arial" pitchFamily="34" charset="0"/>
              <a:buNone/>
            </a:pPr>
            <a:r>
              <a:rPr lang="he-IL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(דלפק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Airportbus</a:t>
            </a:r>
            <a:r>
              <a:rPr lang="he-IL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נמצא בצד ימין באולם מקבלי הפנים)</a:t>
            </a:r>
          </a:p>
          <a:p>
            <a:pPr marL="673100" lvl="1" indent="-273050" algn="r" rtl="1" eaLnBrk="1" hangingPunct="1">
              <a:buFont typeface="Arial" pitchFamily="34" charset="0"/>
              <a:buNone/>
            </a:pPr>
            <a:r>
              <a:rPr lang="he-IL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להזמנות בטלפון: 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+36-1-2968555</a:t>
            </a:r>
            <a:endParaRPr lang="he-IL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3050" indent="-273050" algn="r" rtl="1" eaLnBrk="1" hangingPunct="1"/>
            <a:endParaRPr lang="he-IL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3050" indent="-273050" algn="r" rtl="1" eaLnBrk="1" hangingPunct="1"/>
            <a:r>
              <a:rPr 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מוניות </a:t>
            </a:r>
            <a:r>
              <a:rPr lang="en-US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Fo-Taxi</a:t>
            </a:r>
            <a:r>
              <a:rPr 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כדאי עם נוסעים שניים ומעלה</a:t>
            </a:r>
          </a:p>
          <a:p>
            <a:pPr marL="673100" lvl="1" indent="-273050" algn="r" rtl="1" eaLnBrk="1" hangingPunct="1">
              <a:buFont typeface="Arial" pitchFamily="34" charset="0"/>
              <a:buNone/>
            </a:pPr>
            <a:r>
              <a:rPr lang="he-IL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להזמנות בטלפון: 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+36-1-3655555</a:t>
            </a:r>
            <a:endParaRPr lang="he-IL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3050" indent="-273050" algn="r" rtl="1" eaLnBrk="1" hangingPunct="1"/>
            <a:endParaRPr 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3050" indent="-273050" algn="r" rtl="1" eaLnBrk="1" hangingPunct="1"/>
            <a:r>
              <a:rPr 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תחבורה ציבורית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קו </a:t>
            </a:r>
            <a:r>
              <a:rPr lang="en-US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300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עוצר ב- 3 תחנות בעיר </a:t>
            </a:r>
            <a:endParaRPr lang="he-IL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3050" indent="-273050" algn="r" rtl="1" eaLnBrk="1" hangingPunct="1">
              <a:buFont typeface="Arial" pitchFamily="34" charset="0"/>
              <a:buNone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(לא לשכוח לקנות כרטיס ביציאה מהטרמינל ולנקב במכונות הכתומות!!!).</a:t>
            </a:r>
          </a:p>
          <a:p>
            <a:pPr marL="273050" indent="-273050" algn="r" rtl="1" eaLnBrk="1" hangingPunct="1">
              <a:buFont typeface="Arial" pitchFamily="34" charset="0"/>
              <a:buNone/>
            </a:pPr>
            <a:endParaRPr lang="he-IL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3050" indent="-273050" algn="r" rtl="1" eaLnBrk="1" hangingPunct="1">
              <a:buFont typeface="Arial" pitchFamily="34" charset="0"/>
              <a:buNone/>
            </a:pPr>
            <a:endParaRPr lang="he-IL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3050" indent="-273050" algn="r" rtl="1" eaLnBrk="1" hangingPunct="1">
              <a:buFont typeface="Arial" pitchFamily="34" charset="0"/>
              <a:buNone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תמונה 5" descr="header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3065" y="1900497"/>
            <a:ext cx="2409469" cy="101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תמונה 6" descr="000000743_asm_jpg_jpg_MAX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6817" y="425836"/>
            <a:ext cx="1663908" cy="1184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תמונה קשורה">
            <a:extLst>
              <a:ext uri="{FF2B5EF4-FFF2-40B4-BE49-F238E27FC236}">
                <a16:creationId xmlns:a16="http://schemas.microsoft.com/office/drawing/2014/main" id="{73124A24-4D7D-4E4C-ADD8-4A98DB039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2" y="3509301"/>
            <a:ext cx="1991633" cy="13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53754" y="6283164"/>
            <a:ext cx="5735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דרכי הגעה לבודפשט 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48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ried Roni\Desktop\UNIVERSITY\תמונות\תמונות למצגת  מפגשי סטודנטים\P10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389983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/>
          </a:p>
        </p:txBody>
      </p:sp>
      <p:sp>
        <p:nvSpPr>
          <p:cNvPr id="11267" name="מציין מיקום תוכן 2"/>
          <p:cNvSpPr>
            <a:spLocks noGrp="1"/>
          </p:cNvSpPr>
          <p:nvPr>
            <p:ph sz="quarter" idx="1"/>
          </p:nvPr>
        </p:nvSpPr>
        <p:spPr>
          <a:xfrm>
            <a:off x="1981200" y="1600201"/>
            <a:ext cx="7467600" cy="4873625"/>
          </a:xfrm>
        </p:spPr>
        <p:txBody>
          <a:bodyPr/>
          <a:lstStyle/>
          <a:p>
            <a:pPr eaLnBrk="1" hangingPunct="1"/>
            <a:endParaRPr lang="he-IL"/>
          </a:p>
        </p:txBody>
      </p:sp>
      <p:pic>
        <p:nvPicPr>
          <p:cNvPr id="16388" name="Picture 3" descr="C:\Users\Fried Roni\Desktop\UNIVERSITY\תמונות\תמונות למצגת  מפגשי סטודנטים\P10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1" y="0"/>
            <a:ext cx="483576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89" name="Picture 2" descr="C:\Users\Fried Roni\Desktop\UNIVERSITY\תמונות\תמונות למצגת  מפגשי סטודנטים\P10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429650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49397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1676400" y="-99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דרכי הגעה לאוניברסיטה </a:t>
            </a:r>
          </a:p>
          <a:p>
            <a:r>
              <a:rPr lang="he-IL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ולמזכירות האנגלית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87611" y="1225689"/>
            <a:ext cx="982314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base"/>
            <a:br>
              <a:rPr lang="en-US" sz="2800" dirty="0">
                <a:latin typeface="Gisha" pitchFamily="34" charset="-79"/>
              </a:rPr>
            </a:br>
            <a:r>
              <a:rPr lang="en-US" sz="2800" b="1" cap="all" dirty="0"/>
              <a:t>UNIVERSITY OF PÉCS MEDICAL SCHOOL</a:t>
            </a:r>
          </a:p>
          <a:p>
            <a:pPr algn="l" fontAlgn="base"/>
            <a:r>
              <a:rPr lang="en-US" sz="2800" dirty="0"/>
              <a:t>Address: H-7624 </a:t>
            </a:r>
            <a:r>
              <a:rPr lang="en-US" sz="2800" dirty="0" err="1"/>
              <a:t>Pécs</a:t>
            </a:r>
            <a:r>
              <a:rPr lang="en-US" sz="2800" dirty="0"/>
              <a:t>, Szigeti </a:t>
            </a:r>
            <a:r>
              <a:rPr lang="en-US" sz="2800" dirty="0" err="1"/>
              <a:t>út</a:t>
            </a:r>
            <a:r>
              <a:rPr lang="en-US" sz="2800" dirty="0"/>
              <a:t> 12.</a:t>
            </a:r>
          </a:p>
          <a:p>
            <a:pPr algn="l" fontAlgn="base"/>
            <a:r>
              <a:rPr lang="en-US" sz="2800" dirty="0"/>
              <a:t>Phone: +36 72 536 018 or +36 72 536 009</a:t>
            </a:r>
          </a:p>
          <a:p>
            <a:pPr algn="l" rtl="0">
              <a:lnSpc>
                <a:spcPct val="150000"/>
              </a:lnSpc>
              <a:defRPr/>
            </a:pPr>
            <a:endParaRPr lang="en-US" sz="2000" dirty="0">
              <a:latin typeface="Gisha" pitchFamily="34" charset="-79"/>
            </a:endParaRPr>
          </a:p>
          <a:p>
            <a:pPr algn="l" rtl="0">
              <a:lnSpc>
                <a:spcPct val="150000"/>
              </a:lnSpc>
              <a:defRPr/>
            </a:pPr>
            <a:r>
              <a:rPr lang="en-US" sz="2000" dirty="0">
                <a:latin typeface="Gisha" pitchFamily="34" charset="-79"/>
              </a:rPr>
              <a:t>Reception hours:</a:t>
            </a:r>
          </a:p>
          <a:p>
            <a:pPr algn="l" rtl="0">
              <a:lnSpc>
                <a:spcPct val="150000"/>
              </a:lnSpc>
              <a:defRPr/>
            </a:pPr>
            <a:r>
              <a:rPr lang="en-US" sz="2000" dirty="0">
                <a:latin typeface="Gisha" pitchFamily="34" charset="-79"/>
              </a:rPr>
              <a:t>Tuesday and Thursday: 09.30 - 12.00, 14.30 - 15.30</a:t>
            </a:r>
          </a:p>
          <a:p>
            <a:pPr algn="l"/>
            <a:r>
              <a:rPr lang="en-US" sz="2000" dirty="0">
                <a:latin typeface="Gisha" pitchFamily="34" charset="-79"/>
              </a:rPr>
              <a:t>Monday, Wednesday and Friday: 09.30 - 12.00</a:t>
            </a:r>
            <a:endParaRPr lang="he-IL" sz="2000" dirty="0">
              <a:latin typeface="Gisha" pitchFamily="34" charset="-79"/>
            </a:endParaRPr>
          </a:p>
          <a:p>
            <a:pPr algn="l"/>
            <a:br>
              <a:rPr lang="en-US" sz="2800" dirty="0">
                <a:latin typeface="Gisha" pitchFamily="34" charset="-79"/>
              </a:rPr>
            </a:br>
            <a:r>
              <a:rPr lang="en-US" sz="2000" b="1" dirty="0"/>
              <a:t>Mónika </a:t>
            </a:r>
            <a:r>
              <a:rPr lang="en-US" sz="2000" b="1" dirty="0" err="1"/>
              <a:t>Mikó</a:t>
            </a:r>
            <a:endParaRPr lang="en-US" sz="2400" dirty="0"/>
          </a:p>
          <a:p>
            <a:pPr algn="l" rtl="0">
              <a:lnSpc>
                <a:spcPct val="150000"/>
              </a:lnSpc>
              <a:defRPr/>
            </a:pPr>
            <a:endParaRPr lang="en-US" sz="2800" dirty="0">
              <a:latin typeface="Gisha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6273225"/>
            <a:ext cx="5735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כתובת הפקולטה לרפואה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84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2487773" y="5927799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מה לארוז </a:t>
            </a:r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1731105" y="726321"/>
            <a:ext cx="9913809" cy="441718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he-IL" sz="2400" dirty="0">
                <a:solidFill>
                  <a:prstClr val="black"/>
                </a:solidFill>
                <a:latin typeface="Gisha" pitchFamily="34" charset="-79"/>
              </a:rPr>
              <a:t>ביגוד חם</a:t>
            </a:r>
          </a:p>
          <a:p>
            <a:pPr marL="273050" indent="-273050"/>
            <a:r>
              <a:rPr lang="he-IL" sz="2400" dirty="0">
                <a:solidFill>
                  <a:prstClr val="black"/>
                </a:solidFill>
                <a:latin typeface="Gisha" pitchFamily="34" charset="-79"/>
              </a:rPr>
              <a:t>ערכת תרופות (תרופות לצינון, טיפות אף) </a:t>
            </a:r>
            <a:r>
              <a:rPr lang="he-IL" sz="2400" b="1" dirty="0">
                <a:solidFill>
                  <a:prstClr val="black"/>
                </a:solidFill>
                <a:latin typeface="Gisha" pitchFamily="34" charset="-79"/>
              </a:rPr>
              <a:t>לבדוק תוקף לטווח הארוך!!!!</a:t>
            </a:r>
            <a:r>
              <a:rPr lang="he-IL" sz="2400" dirty="0">
                <a:solidFill>
                  <a:prstClr val="black"/>
                </a:solidFill>
                <a:latin typeface="Gisha" pitchFamily="34" charset="-79"/>
              </a:rPr>
              <a:t> </a:t>
            </a:r>
          </a:p>
          <a:p>
            <a:pPr marL="273050" indent="-273050">
              <a:lnSpc>
                <a:spcPct val="150000"/>
              </a:lnSpc>
            </a:pPr>
            <a:r>
              <a:rPr lang="he-IL" sz="2400" dirty="0">
                <a:solidFill>
                  <a:prstClr val="black"/>
                </a:solidFill>
                <a:latin typeface="Gisha" pitchFamily="34" charset="-79"/>
              </a:rPr>
              <a:t>מתאם לשקע חשמל !!!</a:t>
            </a:r>
          </a:p>
          <a:p>
            <a:pPr marL="273050" indent="-273050">
              <a:lnSpc>
                <a:spcPct val="150000"/>
              </a:lnSpc>
            </a:pPr>
            <a:r>
              <a:rPr lang="he-IL" sz="2400" dirty="0">
                <a:solidFill>
                  <a:prstClr val="black"/>
                </a:solidFill>
                <a:latin typeface="Gisha" pitchFamily="34" charset="-79"/>
              </a:rPr>
              <a:t>תמונות פספורט </a:t>
            </a:r>
          </a:p>
          <a:p>
            <a:pPr marL="273050" indent="-273050">
              <a:lnSpc>
                <a:spcPct val="150000"/>
              </a:lnSpc>
            </a:pPr>
            <a:r>
              <a:rPr lang="he-IL" sz="2400" dirty="0">
                <a:solidFill>
                  <a:prstClr val="black"/>
                </a:solidFill>
                <a:latin typeface="Gisha" pitchFamily="34" charset="-79"/>
              </a:rPr>
              <a:t>חליפת מבחנים (כולל עניבות) – לא להגזים במחיר !</a:t>
            </a:r>
          </a:p>
          <a:p>
            <a:pPr marL="273050" indent="-273050">
              <a:lnSpc>
                <a:spcPct val="150000"/>
              </a:lnSpc>
            </a:pPr>
            <a:r>
              <a:rPr lang="he-IL" sz="2400" dirty="0">
                <a:solidFill>
                  <a:prstClr val="black"/>
                </a:solidFill>
                <a:latin typeface="Gisha" pitchFamily="34" charset="-79"/>
              </a:rPr>
              <a:t>מגבת / מצעים</a:t>
            </a:r>
          </a:p>
          <a:p>
            <a:pPr marL="273050" indent="-273050">
              <a:lnSpc>
                <a:spcPct val="150000"/>
              </a:lnSpc>
            </a:pPr>
            <a:r>
              <a:rPr lang="he-IL" sz="2400" dirty="0">
                <a:solidFill>
                  <a:prstClr val="black"/>
                </a:solidFill>
                <a:latin typeface="Gisha" pitchFamily="34" charset="-79"/>
              </a:rPr>
              <a:t>אוכל ישראלי (תבלינים, קפה שחור וספרי מתכונים של אימא)</a:t>
            </a:r>
          </a:p>
        </p:txBody>
      </p:sp>
    </p:spTree>
    <p:extLst>
      <p:ext uri="{BB962C8B-B14F-4D97-AF65-F5344CB8AC3E}">
        <p14:creationId xmlns:p14="http://schemas.microsoft.com/office/powerpoint/2010/main" val="34715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76400" y="5868778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סידורים בישראל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71500" y="613388"/>
            <a:ext cx="11049000" cy="5918171"/>
          </a:xfrm>
        </p:spPr>
        <p:txBody>
          <a:bodyPr>
            <a:normAutofit/>
          </a:bodyPr>
          <a:lstStyle/>
          <a:p>
            <a:pPr marL="273050" indent="-273050">
              <a:lnSpc>
                <a:spcPct val="150000"/>
              </a:lnSpc>
            </a:pPr>
            <a:r>
              <a:rPr lang="he-IL" dirty="0">
                <a:solidFill>
                  <a:schemeClr val="tx2">
                    <a:lumMod val="50000"/>
                  </a:schemeClr>
                </a:solidFill>
                <a:latin typeface="Gisha" pitchFamily="34" charset="-79"/>
              </a:rPr>
              <a:t>הסדרת תשלום ביטוח לאומי כ- 140 ₪ לחודש</a:t>
            </a:r>
          </a:p>
          <a:p>
            <a:pPr marL="273050" indent="-273050">
              <a:lnSpc>
                <a:spcPct val="150000"/>
              </a:lnSpc>
            </a:pPr>
            <a:r>
              <a:rPr lang="he-IL" dirty="0">
                <a:solidFill>
                  <a:schemeClr val="tx2">
                    <a:lumMod val="50000"/>
                  </a:schemeClr>
                </a:solidFill>
                <a:latin typeface="Gisha" pitchFamily="34" charset="-79"/>
              </a:rPr>
              <a:t>להאריך תוקף של דרכון ל-10 שנים</a:t>
            </a:r>
          </a:p>
          <a:p>
            <a:pPr marL="273050" indent="-273050">
              <a:lnSpc>
                <a:spcPct val="150000"/>
              </a:lnSpc>
            </a:pPr>
            <a:r>
              <a:rPr lang="he-IL" dirty="0">
                <a:solidFill>
                  <a:schemeClr val="tx2">
                    <a:lumMod val="50000"/>
                  </a:schemeClr>
                </a:solidFill>
                <a:latin typeface="Gisha" pitchFamily="34" charset="-79"/>
              </a:rPr>
              <a:t>פנקס חיסונים בינלאומי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724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52948" y="5912966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ציוד לימודים</a:t>
            </a:r>
          </a:p>
        </p:txBody>
      </p:sp>
      <p:sp>
        <p:nvSpPr>
          <p:cNvPr id="4" name="מלבן 3"/>
          <p:cNvSpPr/>
          <p:nvPr/>
        </p:nvSpPr>
        <p:spPr>
          <a:xfrm>
            <a:off x="3324887" y="287479"/>
            <a:ext cx="8643661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sz="2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מחשבון מדעי 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sz="2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ספרים (יד שנייה, ולפי מרצים) – </a:t>
            </a:r>
            <a:r>
              <a:rPr lang="he-IL" sz="2400" b="1" i="1" u="sng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לא למהר !!!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he-IL" sz="2400" i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*מכירה בשבוע הראשון. </a:t>
            </a:r>
            <a:r>
              <a:rPr lang="he-IL" sz="2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חדשים- </a:t>
            </a:r>
            <a:r>
              <a:rPr lang="en-US" sz="2400" b="1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Medicina</a:t>
            </a:r>
            <a:r>
              <a:rPr lang="en-US" sz="2400" b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/ Amazon</a:t>
            </a:r>
            <a:endParaRPr lang="he-IL" sz="2400" i="1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sz="2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ציוד לדיסקציות אנטומיה (ערכה + כפפות)- </a:t>
            </a:r>
            <a:r>
              <a:rPr lang="en-US" sz="2400" b="1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Paracelsus</a:t>
            </a:r>
            <a:r>
              <a:rPr lang="he-IL" sz="2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sz="2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מחשב נייד או נייח (+ מטען + מתאם)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e-IL" sz="2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כל מה שנוח ולא ניתן להשיג ( עטים מיוחדים, דפדפות...)</a:t>
            </a:r>
          </a:p>
          <a:p>
            <a:pPr lvl="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he-IL" sz="2400" b="1" u="sng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בפייץ</a:t>
            </a:r>
            <a:r>
              <a:rPr lang="he-IL" sz="2400" b="1" u="sng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יש </a:t>
            </a:r>
            <a:r>
              <a:rPr lang="he-IL" sz="2400" b="1" u="sng" dirty="0" err="1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הכל</a:t>
            </a:r>
            <a:r>
              <a:rPr lang="he-IL" sz="2400" b="1" u="sng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!!! </a:t>
            </a:r>
          </a:p>
          <a:p>
            <a:pPr lvl="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he-IL" sz="2400" b="1" u="sng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לא למלא את המזוודה !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9B82393-A2CD-4C0B-B079-68A227569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1" y="2189044"/>
            <a:ext cx="1582208" cy="1238250"/>
          </a:xfrm>
          <a:prstGeom prst="rect">
            <a:avLst/>
          </a:prstGeom>
        </p:spPr>
      </p:pic>
      <p:pic>
        <p:nvPicPr>
          <p:cNvPr id="7" name="Picture 2" descr="תוצאת תמונה עבור עטי פיילוט 0.4">
            <a:extLst>
              <a:ext uri="{FF2B5EF4-FFF2-40B4-BE49-F238E27FC236}">
                <a16:creationId xmlns:a16="http://schemas.microsoft.com/office/drawing/2014/main" id="{C4F875E5-1DD5-43C6-BEB0-EF55AE04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8" y="3611444"/>
            <a:ext cx="2009775" cy="13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תוצאת תמונה עבור ‪laptop icon‬‏">
            <a:extLst>
              <a:ext uri="{FF2B5EF4-FFF2-40B4-BE49-F238E27FC236}">
                <a16:creationId xmlns:a16="http://schemas.microsoft.com/office/drawing/2014/main" id="{DFD09DE0-5D24-4F58-9F5D-8F405727E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8" y="34598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73884" y="213636"/>
            <a:ext cx="8077200" cy="6166844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150000"/>
              </a:lnSpc>
              <a:buFont typeface="Wingdings" pitchFamily="2" charset="2"/>
              <a:buNone/>
            </a:pPr>
            <a:r>
              <a:rPr lang="he-IL" sz="3500" b="1" dirty="0">
                <a:latin typeface="Gisha" pitchFamily="34" charset="-79"/>
              </a:rPr>
              <a:t>ביטוח רפואי הונגרי:</a:t>
            </a:r>
          </a:p>
          <a:p>
            <a:pPr marL="974725" lvl="1" indent="-185738">
              <a:lnSpc>
                <a:spcPct val="150000"/>
              </a:lnSpc>
              <a:buFontTx/>
              <a:buChar char="•"/>
            </a:pPr>
            <a:r>
              <a:rPr lang="he-IL" sz="3000" dirty="0">
                <a:latin typeface="Gisha" pitchFamily="34" charset="-79"/>
              </a:rPr>
              <a:t>טיפול רק בגבולות הונגריה ברפואה הציבורית.</a:t>
            </a:r>
          </a:p>
          <a:p>
            <a:pPr marL="974725" lvl="1" indent="-185738">
              <a:lnSpc>
                <a:spcPct val="150000"/>
              </a:lnSpc>
              <a:buFontTx/>
              <a:buChar char="•"/>
            </a:pPr>
            <a:r>
              <a:rPr lang="he-IL" sz="3000" dirty="0">
                <a:latin typeface="Gisha" pitchFamily="34" charset="-79"/>
              </a:rPr>
              <a:t>טיפול רפואי בהיקף של 10,000 $ בלבד</a:t>
            </a:r>
          </a:p>
          <a:p>
            <a:pPr marL="974725" lvl="1" indent="-185738">
              <a:lnSpc>
                <a:spcPct val="150000"/>
              </a:lnSpc>
              <a:buFontTx/>
              <a:buChar char="•"/>
            </a:pPr>
            <a:r>
              <a:rPr lang="he-IL" sz="3000" dirty="0">
                <a:latin typeface="Gisha" pitchFamily="34" charset="-79"/>
              </a:rPr>
              <a:t>אין טיסות רפואיות לישראל</a:t>
            </a:r>
          </a:p>
          <a:p>
            <a:pPr marL="609600" lvl="1" indent="-609600">
              <a:lnSpc>
                <a:spcPct val="150000"/>
              </a:lnSpc>
              <a:spcBef>
                <a:spcPts val="1000"/>
              </a:spcBef>
              <a:buNone/>
            </a:pPr>
            <a:endParaRPr lang="he-IL" sz="3500" b="1" dirty="0">
              <a:latin typeface="Gisha" pitchFamily="34" charset="-79"/>
            </a:endParaRPr>
          </a:p>
          <a:p>
            <a:pPr marL="609600" lvl="1" indent="-609600">
              <a:lnSpc>
                <a:spcPct val="150000"/>
              </a:lnSpc>
              <a:spcBef>
                <a:spcPts val="1000"/>
              </a:spcBef>
              <a:buNone/>
            </a:pPr>
            <a:r>
              <a:rPr lang="he-IL" sz="3500" b="1" dirty="0">
                <a:latin typeface="Gisha" pitchFamily="34" charset="-79"/>
              </a:rPr>
              <a:t>ביטוח רפואי של חב' הראל</a:t>
            </a:r>
          </a:p>
          <a:p>
            <a:pPr marL="974725" lvl="1" indent="-185738">
              <a:lnSpc>
                <a:spcPct val="150000"/>
              </a:lnSpc>
              <a:buFontTx/>
              <a:buChar char="•"/>
            </a:pPr>
            <a:r>
              <a:rPr lang="he-IL" sz="3500" b="1" dirty="0">
                <a:latin typeface="Gisha" pitchFamily="34" charset="-79"/>
              </a:rPr>
              <a:t> </a:t>
            </a:r>
            <a:r>
              <a:rPr lang="he-IL" sz="3500" dirty="0">
                <a:latin typeface="Gisha" pitchFamily="34" charset="-79"/>
              </a:rPr>
              <a:t>מרפאה פרטית</a:t>
            </a:r>
          </a:p>
          <a:p>
            <a:pPr marL="974725" lvl="1" indent="-185738">
              <a:lnSpc>
                <a:spcPct val="150000"/>
              </a:lnSpc>
              <a:buFontTx/>
              <a:buChar char="•"/>
            </a:pPr>
            <a:r>
              <a:rPr lang="he-IL" sz="3500" dirty="0">
                <a:latin typeface="Gisha" pitchFamily="34" charset="-79"/>
              </a:rPr>
              <a:t>טיסות רפואיות</a:t>
            </a:r>
          </a:p>
          <a:p>
            <a:pPr marL="974725" lvl="1" indent="-185738">
              <a:lnSpc>
                <a:spcPct val="150000"/>
              </a:lnSpc>
              <a:buFontTx/>
              <a:buChar char="•"/>
            </a:pPr>
            <a:r>
              <a:rPr lang="he-IL" sz="3500" dirty="0">
                <a:latin typeface="Gisha" pitchFamily="34" charset="-79"/>
              </a:rPr>
              <a:t>ביטוח לכל העולם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endParaRPr lang="he-IL" b="1" dirty="0"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r="78496" b="87493"/>
          <a:stretch/>
        </p:blipFill>
        <p:spPr bwMode="auto">
          <a:xfrm>
            <a:off x="9651084" y="3297058"/>
            <a:ext cx="2360246" cy="97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כותרת 1"/>
          <p:cNvSpPr>
            <a:spLocks noGrp="1"/>
          </p:cNvSpPr>
          <p:nvPr>
            <p:ph type="title"/>
          </p:nvPr>
        </p:nvSpPr>
        <p:spPr>
          <a:xfrm>
            <a:off x="1452948" y="5912966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ביטוח רפואי</a:t>
            </a:r>
          </a:p>
        </p:txBody>
      </p:sp>
    </p:spTree>
    <p:extLst>
      <p:ext uri="{BB962C8B-B14F-4D97-AF65-F5344CB8AC3E}">
        <p14:creationId xmlns:p14="http://schemas.microsoft.com/office/powerpoint/2010/main" val="2262603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91344" y="1828800"/>
            <a:ext cx="11809312" cy="2392289"/>
          </a:xfrm>
        </p:spPr>
        <p:txBody>
          <a:bodyPr rtlCol="1">
            <a:noAutofit/>
          </a:bodyPr>
          <a:lstStyle/>
          <a:p>
            <a:pPr algn="ctr" rtl="1"/>
            <a:r>
              <a:rPr lang="he-IL" sz="4800" b="1" dirty="0">
                <a:solidFill>
                  <a:srgbClr val="002060"/>
                </a:solidFill>
              </a:rPr>
              <a:t>ביטוח נחלים מקבוצת פירמה</a:t>
            </a:r>
            <a:br>
              <a:rPr lang="he-IL" sz="8000" dirty="0">
                <a:solidFill>
                  <a:srgbClr val="002060"/>
                </a:solidFill>
              </a:rPr>
            </a:br>
            <a:r>
              <a:rPr lang="he-IL" sz="8000" dirty="0">
                <a:solidFill>
                  <a:srgbClr val="002060"/>
                </a:solidFill>
              </a:rPr>
              <a:t>2022 - 2021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263223" y="5229200"/>
            <a:ext cx="9505056" cy="1143000"/>
          </a:xfrm>
        </p:spPr>
        <p:txBody>
          <a:bodyPr rtlCol="1"/>
          <a:lstStyle/>
          <a:p>
            <a:pPr algn="ctr" rtl="1"/>
            <a:r>
              <a:rPr lang="he-IL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ביטוח רפואי לסטודנטים בהונגריה בעידן הקורונה</a:t>
            </a:r>
          </a:p>
          <a:p>
            <a:pPr algn="ctr" rtl="1"/>
            <a:endParaRPr lang="he-IL" dirty="0">
              <a:solidFill>
                <a:srgbClr val="002060"/>
              </a:solidFill>
            </a:endParaRPr>
          </a:p>
          <a:p>
            <a:pPr algn="ctr" rtl="1"/>
            <a:r>
              <a:rPr lang="he-IL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יולי 2021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" y="170880"/>
            <a:ext cx="2501061" cy="92648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ED7D4D6-C94B-41FB-9FF9-DB64089DE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29" y="-12475"/>
            <a:ext cx="3080685" cy="12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9199" y="274638"/>
            <a:ext cx="9753600" cy="1325562"/>
          </a:xfrm>
        </p:spPr>
        <p:txBody>
          <a:bodyPr rtlCol="1"/>
          <a:lstStyle/>
          <a:p>
            <a:pPr algn="ctr" rtl="1"/>
            <a:r>
              <a:rPr lang="he-IL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ביטוח נחלים – נעים להכיר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91545" y="1828800"/>
            <a:ext cx="8981254" cy="4343400"/>
          </a:xfrm>
        </p:spPr>
        <p:txBody>
          <a:bodyPr rtlCol="1"/>
          <a:lstStyle/>
          <a:p>
            <a:pPr algn="r" rtl="1"/>
            <a:r>
              <a:rPr lang="he-IL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נחלים מובילה את ביטוחי הסטודנטים בישראל קרוב מאז תחילת שנות האלפים</a:t>
            </a:r>
          </a:p>
          <a:p>
            <a:pPr algn="r" rtl="1"/>
            <a:r>
              <a:rPr lang="he-IL" dirty="0">
                <a:solidFill>
                  <a:srgbClr val="002060"/>
                </a:solidFill>
              </a:rPr>
              <a:t>צוות נחלים עומד לרשות הסטודנטים והוריהם בכל דרכי ההתקשרות – תמיד</a:t>
            </a:r>
          </a:p>
          <a:p>
            <a:pPr algn="r" rtl="1"/>
            <a:r>
              <a:rPr lang="he-IL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מוצרים ייחודיים המשווקים בלעדית רק דרך ביטוח נחלים – יתרונות מהותיים</a:t>
            </a:r>
          </a:p>
          <a:p>
            <a:pPr algn="r" rtl="1"/>
            <a:r>
              <a:rPr lang="he-IL" dirty="0">
                <a:solidFill>
                  <a:srgbClr val="002060"/>
                </a:solidFill>
              </a:rPr>
              <a:t>טלפון אישי מנכ"ל המשרד ניר סטילוגלו  כולל </a:t>
            </a:r>
            <a:r>
              <a:rPr lang="he-IL" dirty="0" err="1">
                <a:solidFill>
                  <a:srgbClr val="002060"/>
                </a:solidFill>
              </a:rPr>
              <a:t>ווטס</a:t>
            </a:r>
            <a:r>
              <a:rPr lang="he-IL" dirty="0">
                <a:solidFill>
                  <a:srgbClr val="002060"/>
                </a:solidFill>
              </a:rPr>
              <a:t> אפ מחו"ל 052-5605336</a:t>
            </a:r>
          </a:p>
          <a:p>
            <a:pPr algn="r" rtl="1"/>
            <a:r>
              <a:rPr lang="en-US" dirty="0">
                <a:solidFill>
                  <a:srgbClr val="002060"/>
                </a:solidFill>
                <a:sym typeface="Tahoma" panose="020B0604030504040204" pitchFamily="34" charset="0"/>
                <a:hlinkClick r:id="rId3"/>
              </a:rPr>
              <a:t>https://nechalim-ins.com/</a:t>
            </a:r>
            <a:r>
              <a:rPr lang="he-IL" dirty="0">
                <a:solidFill>
                  <a:srgbClr val="002060"/>
                </a:solidFill>
                <a:sym typeface="Tahoma" panose="020B0604030504040204" pitchFamily="34" charset="0"/>
              </a:rPr>
              <a:t>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4" y="170880"/>
            <a:ext cx="2501061" cy="92648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EFEB8DD-C004-4446-85D9-2BD36A0BB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-12474"/>
            <a:ext cx="2638029" cy="110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User\OneDrive\יוניברסיטי\תמונות\עיר פייץ\p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r="36998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OneDrive\יוניברסיטי\תמונות\עיר פייץ\p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2" b="-3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 descr="תמונה שמכילה דשא, שמים, חוץ, בית&#10;&#10;תיאור שנוצר ברמת מהימנות גבוהה מאוד">
            <a:extLst>
              <a:ext uri="{FF2B5EF4-FFF2-40B4-BE49-F238E27FC236}">
                <a16:creationId xmlns:a16="http://schemas.microsoft.com/office/drawing/2014/main" id="{56C5D914-BF15-47A1-ABDE-087EFA2DE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r="18197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-105893" y="2366938"/>
            <a:ext cx="4041751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קבוצות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פייסבוק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:</a:t>
            </a:r>
          </a:p>
          <a:p>
            <a:pPr marL="4572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hlinkClick r:id="rId6"/>
              </a:rPr>
              <a:t>POTE - </a:t>
            </a:r>
            <a:r>
              <a:rPr lang="en-US" sz="2000" u="sng" dirty="0" err="1">
                <a:hlinkClick r:id="rId6"/>
              </a:rPr>
              <a:t>Pécs</a:t>
            </a:r>
            <a:r>
              <a:rPr lang="en-US" sz="2000" u="sng" dirty="0">
                <a:hlinkClick r:id="rId6"/>
              </a:rPr>
              <a:t> Medical University</a:t>
            </a:r>
            <a:endParaRPr lang="en-US" sz="2000" dirty="0"/>
          </a:p>
          <a:p>
            <a:pPr marL="457200" indent="-228600" algn="l" rtl="0" font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hlinkClick r:id="rId7"/>
              </a:rPr>
              <a:t>EGSC - English German Student Council</a:t>
            </a:r>
            <a:endParaRPr lang="en-US" sz="2000" dirty="0"/>
          </a:p>
          <a:p>
            <a:pPr marL="4572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hlinkClick r:id="rId8"/>
              </a:rPr>
              <a:t>POTE events</a:t>
            </a:r>
            <a:endParaRPr lang="en-US" sz="2000" u="sng" dirty="0"/>
          </a:p>
          <a:p>
            <a:pPr marL="45720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hlinkClick r:id="rId9"/>
              </a:rPr>
              <a:t>https://youtu.be/pVoezwwdJGc</a:t>
            </a:r>
            <a:endParaRPr lang="en-US" sz="2000" u="sng" dirty="0"/>
          </a:p>
          <a:p>
            <a:pPr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u="sng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10"/>
          <a:srcRect t="17115" r="-2" b="11835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8" name="AutoShape 2" descr="Image result for ‫פייסבוק‬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AutoShape 4" descr="Image result for ‫פייסבוק‬‎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3868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עיקרי הכיסוי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0091" y="1567828"/>
            <a:ext cx="10626469" cy="4957517"/>
          </a:xfrm>
        </p:spPr>
        <p:txBody>
          <a:bodyPr>
            <a:normAutofit fontScale="62500" lnSpcReduction="20000"/>
          </a:bodyPr>
          <a:lstStyle/>
          <a:p>
            <a:r>
              <a:rPr lang="he-IL" dirty="0">
                <a:solidFill>
                  <a:srgbClr val="002060"/>
                </a:solidFill>
              </a:rPr>
              <a:t>ביטוח פרטי לרפואה פרטית החל מכאב ראש "קטן" ועד ניתוח או אשפוז גדול וזאת עד לתקרת כיסוי של </a:t>
            </a:r>
            <a:r>
              <a:rPr lang="he-IL" b="1" u="sng" dirty="0">
                <a:solidFill>
                  <a:srgbClr val="FF0000"/>
                </a:solidFill>
              </a:rPr>
              <a:t>5,000,000 דולר</a:t>
            </a:r>
          </a:p>
          <a:p>
            <a:r>
              <a:rPr lang="he-IL" b="1" u="sng" dirty="0">
                <a:solidFill>
                  <a:srgbClr val="FF0000"/>
                </a:solidFill>
              </a:rPr>
              <a:t>הטסה רפואית לישראל</a:t>
            </a:r>
          </a:p>
          <a:p>
            <a:r>
              <a:rPr lang="he-IL" dirty="0">
                <a:solidFill>
                  <a:srgbClr val="002060"/>
                </a:solidFill>
              </a:rPr>
              <a:t>במקרה של אשפוז הסטודנט בחו"ל – כיסוי טיסה והוצאות שהייה של מלווה</a:t>
            </a:r>
            <a:endParaRPr lang="he-IL" b="1" u="sng" dirty="0">
              <a:solidFill>
                <a:srgbClr val="FF0000"/>
              </a:solidFill>
            </a:endParaRPr>
          </a:p>
          <a:p>
            <a:r>
              <a:rPr lang="he-IL" b="1" u="sng" dirty="0">
                <a:solidFill>
                  <a:srgbClr val="FF0000"/>
                </a:solidFill>
              </a:rPr>
              <a:t>כיסוי רפואי לקורונה</a:t>
            </a:r>
          </a:p>
          <a:p>
            <a:r>
              <a:rPr lang="he-IL" b="1" u="sng" dirty="0">
                <a:solidFill>
                  <a:srgbClr val="002060"/>
                </a:solidFill>
              </a:rPr>
              <a:t>ייחודי להונגריה  </a:t>
            </a:r>
            <a:r>
              <a:rPr lang="he-IL" dirty="0">
                <a:solidFill>
                  <a:srgbClr val="002060"/>
                </a:solidFill>
              </a:rPr>
              <a:t>- מרפאת הסדר בבודפשט </a:t>
            </a:r>
            <a:r>
              <a:rPr lang="en-US" dirty="0">
                <a:solidFill>
                  <a:srgbClr val="002060"/>
                </a:solidFill>
              </a:rPr>
              <a:t>FIRST-MED</a:t>
            </a:r>
            <a:r>
              <a:rPr lang="he-IL" dirty="0">
                <a:solidFill>
                  <a:srgbClr val="002060"/>
                </a:solidFill>
              </a:rPr>
              <a:t> – ברמה הגבוהה ביותר, שאר הערים ניתן ללכת לכל מרפאה או </a:t>
            </a:r>
          </a:p>
          <a:p>
            <a:pPr marL="45720" indent="0">
              <a:buNone/>
            </a:pPr>
            <a:r>
              <a:rPr lang="he-IL" dirty="0">
                <a:solidFill>
                  <a:srgbClr val="002060"/>
                </a:solidFill>
              </a:rPr>
              <a:t>    רופא ללא שום מגבלה</a:t>
            </a:r>
          </a:p>
          <a:p>
            <a:r>
              <a:rPr lang="he-IL" dirty="0">
                <a:solidFill>
                  <a:srgbClr val="002060"/>
                </a:solidFill>
              </a:rPr>
              <a:t>ביקורים בישראל לא מבטלים את הפוליסה ולא נדרשת הצהרת בריאות בכל יציאה - </a:t>
            </a:r>
            <a:r>
              <a:rPr lang="he-IL" b="1" u="sng" dirty="0">
                <a:solidFill>
                  <a:srgbClr val="FF0000"/>
                </a:solidFill>
              </a:rPr>
              <a:t>חשוב במיוחד בתקופת הקורונה</a:t>
            </a:r>
          </a:p>
          <a:p>
            <a:r>
              <a:rPr lang="he-IL" dirty="0">
                <a:solidFill>
                  <a:srgbClr val="002060"/>
                </a:solidFill>
              </a:rPr>
              <a:t>השתתפות עצמית מופחתת ב-50% :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he-IL" dirty="0">
                <a:solidFill>
                  <a:srgbClr val="002060"/>
                </a:solidFill>
              </a:rPr>
              <a:t>$</a:t>
            </a:r>
            <a:r>
              <a:rPr lang="he-IL" b="1" dirty="0">
                <a:solidFill>
                  <a:srgbClr val="002060"/>
                </a:solidFill>
              </a:rPr>
              <a:t>25</a:t>
            </a:r>
            <a:r>
              <a:rPr lang="he-IL" dirty="0">
                <a:solidFill>
                  <a:srgbClr val="002060"/>
                </a:solidFill>
              </a:rPr>
              <a:t> במקום $50 לאירוע רפואי</a:t>
            </a:r>
          </a:p>
          <a:p>
            <a:r>
              <a:rPr lang="he-IL" dirty="0">
                <a:solidFill>
                  <a:srgbClr val="002060"/>
                </a:solidFill>
              </a:rPr>
              <a:t>כיסוי </a:t>
            </a:r>
            <a:r>
              <a:rPr lang="he-IL" b="1" dirty="0">
                <a:solidFill>
                  <a:srgbClr val="002060"/>
                </a:solidFill>
              </a:rPr>
              <a:t>בכל עולם </a:t>
            </a:r>
            <a:r>
              <a:rPr lang="he-IL" dirty="0">
                <a:solidFill>
                  <a:srgbClr val="002060"/>
                </a:solidFill>
              </a:rPr>
              <a:t>ולכל תקופת הביטוח (למעט ישראל ומדינות אויב)</a:t>
            </a:r>
          </a:p>
          <a:p>
            <a:r>
              <a:rPr lang="he-IL" dirty="0">
                <a:solidFill>
                  <a:srgbClr val="002060"/>
                </a:solidFill>
              </a:rPr>
              <a:t>מחיר של $</a:t>
            </a:r>
            <a:r>
              <a:rPr lang="he-IL" b="1" u="sng" dirty="0">
                <a:solidFill>
                  <a:srgbClr val="002060"/>
                </a:solidFill>
              </a:rPr>
              <a:t>620.5</a:t>
            </a:r>
            <a:r>
              <a:rPr lang="he-IL" dirty="0">
                <a:solidFill>
                  <a:srgbClr val="002060"/>
                </a:solidFill>
              </a:rPr>
              <a:t> לשנה –עד 5 תשלומים בלי ריבית ומדד</a:t>
            </a:r>
          </a:p>
          <a:p>
            <a:r>
              <a:rPr lang="he-IL" dirty="0">
                <a:solidFill>
                  <a:srgbClr val="002060"/>
                </a:solidFill>
              </a:rPr>
              <a:t>המשך טיפול בישראל כולל אבחון מהיר באסותא, רופא מלווה אישי </a:t>
            </a:r>
            <a:r>
              <a:rPr lang="he-IL" dirty="0" err="1">
                <a:solidFill>
                  <a:srgbClr val="002060"/>
                </a:solidFill>
              </a:rPr>
              <a:t>ופיזיוטרפיה</a:t>
            </a:r>
            <a:endParaRPr lang="he-IL" dirty="0">
              <a:solidFill>
                <a:srgbClr val="002060"/>
              </a:solidFill>
            </a:endParaRPr>
          </a:p>
          <a:p>
            <a:r>
              <a:rPr lang="he-IL" dirty="0">
                <a:solidFill>
                  <a:srgbClr val="002060"/>
                </a:solidFill>
              </a:rPr>
              <a:t>פינוי אווירי ימי ויבשתי</a:t>
            </a:r>
          </a:p>
          <a:p>
            <a:r>
              <a:rPr lang="he-IL" b="1" dirty="0">
                <a:solidFill>
                  <a:srgbClr val="002060"/>
                </a:solidFill>
              </a:rPr>
              <a:t>אפשרות לשיחת וידאו עם רופא ישראלי בישראל  - ללא עלות</a:t>
            </a:r>
          </a:p>
          <a:p>
            <a:endParaRPr lang="he-IL" dirty="0">
              <a:solidFill>
                <a:srgbClr val="002060"/>
              </a:solidFill>
            </a:endParaRPr>
          </a:p>
          <a:p>
            <a:endParaRPr lang="he-IL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" y="170880"/>
            <a:ext cx="2501061" cy="92648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08" y="116632"/>
            <a:ext cx="2692982" cy="98072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383" y="2503028"/>
            <a:ext cx="722802" cy="6480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158" y="5935290"/>
            <a:ext cx="722802" cy="64807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74AC3DC-2ED6-40BF-B06C-02D37D3D1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29" y="-12475"/>
            <a:ext cx="3080685" cy="12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עיקרי הכיסוי - המשך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dirty="0">
                <a:solidFill>
                  <a:srgbClr val="002060"/>
                </a:solidFill>
              </a:rPr>
              <a:t>כיסוי ל</a:t>
            </a:r>
            <a:r>
              <a:rPr lang="he-IL" b="1" dirty="0">
                <a:solidFill>
                  <a:srgbClr val="002060"/>
                </a:solidFill>
              </a:rPr>
              <a:t>תרופות</a:t>
            </a:r>
            <a:r>
              <a:rPr lang="he-IL" dirty="0">
                <a:solidFill>
                  <a:srgbClr val="002060"/>
                </a:solidFill>
              </a:rPr>
              <a:t> עד - $1,500</a:t>
            </a:r>
          </a:p>
          <a:p>
            <a:r>
              <a:rPr lang="he-IL" dirty="0">
                <a:solidFill>
                  <a:srgbClr val="002060"/>
                </a:solidFill>
              </a:rPr>
              <a:t>כיסוי לרפואת חירום ב</a:t>
            </a:r>
            <a:r>
              <a:rPr lang="he-IL" b="1" dirty="0">
                <a:solidFill>
                  <a:srgbClr val="002060"/>
                </a:solidFill>
              </a:rPr>
              <a:t>שיניים</a:t>
            </a:r>
            <a:r>
              <a:rPr lang="he-IL" dirty="0">
                <a:solidFill>
                  <a:srgbClr val="002060"/>
                </a:solidFill>
              </a:rPr>
              <a:t> עד - $ 400</a:t>
            </a:r>
          </a:p>
          <a:p>
            <a:r>
              <a:rPr lang="he-IL" dirty="0">
                <a:solidFill>
                  <a:srgbClr val="002060"/>
                </a:solidFill>
              </a:rPr>
              <a:t>המשך טיפול בישראל כתוצאה מתאונה הכולל בין היתר כיסוי </a:t>
            </a:r>
            <a:r>
              <a:rPr lang="he-IL" b="1" dirty="0" err="1">
                <a:solidFill>
                  <a:srgbClr val="002060"/>
                </a:solidFill>
              </a:rPr>
              <a:t>לפיזיוטרפיה</a:t>
            </a:r>
            <a:r>
              <a:rPr lang="he-IL" dirty="0">
                <a:solidFill>
                  <a:srgbClr val="002060"/>
                </a:solidFill>
              </a:rPr>
              <a:t> רופא מלווה אישי ואבחון מהיר </a:t>
            </a:r>
            <a:r>
              <a:rPr lang="he-IL" b="1" dirty="0">
                <a:solidFill>
                  <a:srgbClr val="002060"/>
                </a:solidFill>
              </a:rPr>
              <a:t>באסותא</a:t>
            </a:r>
            <a:r>
              <a:rPr lang="he-IL" dirty="0">
                <a:solidFill>
                  <a:srgbClr val="002060"/>
                </a:solidFill>
              </a:rPr>
              <a:t> – ללא עלות</a:t>
            </a:r>
          </a:p>
          <a:p>
            <a:r>
              <a:rPr lang="he-IL" dirty="0">
                <a:solidFill>
                  <a:srgbClr val="002060"/>
                </a:solidFill>
              </a:rPr>
              <a:t>אפשרות לביצוע הרחבות של ספורט </a:t>
            </a:r>
            <a:r>
              <a:rPr lang="he-IL" b="1" dirty="0">
                <a:solidFill>
                  <a:srgbClr val="002060"/>
                </a:solidFill>
              </a:rPr>
              <a:t>חורף וספורט אתגרי </a:t>
            </a:r>
            <a:r>
              <a:rPr lang="he-IL" dirty="0">
                <a:solidFill>
                  <a:srgbClr val="002060"/>
                </a:solidFill>
              </a:rPr>
              <a:t>על ידי שליחת </a:t>
            </a:r>
            <a:r>
              <a:rPr lang="he-IL" dirty="0" err="1">
                <a:solidFill>
                  <a:srgbClr val="002060"/>
                </a:solidFill>
              </a:rPr>
              <a:t>ווטס</a:t>
            </a:r>
            <a:r>
              <a:rPr lang="he-IL" dirty="0">
                <a:solidFill>
                  <a:srgbClr val="002060"/>
                </a:solidFill>
              </a:rPr>
              <a:t> אפ</a:t>
            </a:r>
          </a:p>
          <a:p>
            <a:endParaRPr lang="he-IL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" y="170880"/>
            <a:ext cx="2501061" cy="92648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08" y="116632"/>
            <a:ext cx="2692982" cy="98072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540" y="2924944"/>
            <a:ext cx="722802" cy="64807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48A707D-7CD2-4A30-94AF-71C195B903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29" y="-12475"/>
            <a:ext cx="3080685" cy="12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C58DB4-81DA-4907-9A79-3524303F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665" y="242266"/>
            <a:ext cx="9753600" cy="666455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</a:rPr>
              <a:t>קצת מהרשתות </a:t>
            </a:r>
            <a:r>
              <a:rPr lang="he-IL" b="1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he-IL" b="1" dirty="0">
              <a:solidFill>
                <a:srgbClr val="0070C0"/>
              </a:solidFill>
            </a:endParaRPr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F8BF7A89-D62A-438A-8FF8-3D9F594CF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83" y="2276872"/>
            <a:ext cx="3016263" cy="457795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E37B9D7-0A24-4329-8C8E-17D9D7DE0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1412776"/>
            <a:ext cx="2783971" cy="544522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7FD82E4-8E94-4CD3-8BF6-B3DC9853F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57" y="1916832"/>
            <a:ext cx="2973322" cy="494116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AC67E83-F958-4448-971C-FC0D194ED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4" y="170880"/>
            <a:ext cx="2501061" cy="92648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4A7F4F7-AFB9-4FDF-A278-E6ABEDD33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29" y="-12475"/>
            <a:ext cx="3080685" cy="129318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E9C2CC7-1147-4360-AC1B-77C8518CE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1556793"/>
            <a:ext cx="3187774" cy="528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FIRST – MED </a:t>
            </a:r>
            <a:r>
              <a:rPr lang="he-IL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988841"/>
            <a:ext cx="10964803" cy="4696611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" y="170880"/>
            <a:ext cx="2501061" cy="92648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08" y="116632"/>
            <a:ext cx="2692982" cy="980728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1951576" y="1486000"/>
            <a:ext cx="8164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מרפאה פרטית עם צוות דוברי אנגלית המטפלת באנשי עסקים טייסים ודיפלומטים</a:t>
            </a:r>
            <a:endParaRPr lang="he-IL" dirty="0">
              <a:solidFill>
                <a:srgbClr val="545454"/>
              </a:solidFill>
              <a:latin typeface="Century Gothic"/>
              <a:cs typeface="Gisha" panose="020B0502040204020203" pitchFamily="34" charset="-79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06F1A81F-F197-4052-94A9-84F8A9E1F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29" y="-12475"/>
            <a:ext cx="3080685" cy="12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ביטוח נחלים פרטי התקשרות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" y="170880"/>
            <a:ext cx="2501061" cy="92648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08" y="116632"/>
            <a:ext cx="2692982" cy="980728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119337" y="1988841"/>
            <a:ext cx="111833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b="1" dirty="0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טלפון משרד  : 03-5375545</a:t>
            </a:r>
          </a:p>
          <a:p>
            <a:br>
              <a:rPr lang="he-IL" sz="3200" b="1" dirty="0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</a:br>
            <a:r>
              <a:rPr lang="he-IL" sz="3200" b="1" dirty="0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טלפון נייד משרד כולל שיחות והודעות </a:t>
            </a:r>
            <a:r>
              <a:rPr lang="he-IL" sz="3200" b="1" dirty="0" err="1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ווטס</a:t>
            </a:r>
            <a:r>
              <a:rPr lang="he-IL" sz="3200" b="1" dirty="0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 אפ 052-6006112</a:t>
            </a:r>
            <a:br>
              <a:rPr lang="he-IL" sz="3200" b="1" dirty="0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</a:br>
            <a:endParaRPr lang="he-IL" sz="3200" b="1" dirty="0">
              <a:solidFill>
                <a:srgbClr val="002060"/>
              </a:solidFill>
              <a:latin typeface="Century Gothic"/>
              <a:cs typeface="Gisha" panose="020B0502040204020203" pitchFamily="34" charset="-79"/>
            </a:endParaRPr>
          </a:p>
          <a:p>
            <a:r>
              <a:rPr lang="he-IL" sz="3200" b="1" dirty="0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מייל </a:t>
            </a:r>
            <a:r>
              <a:rPr lang="he-IL" sz="3200" b="1" dirty="0" err="1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פייסבוק</a:t>
            </a:r>
            <a:r>
              <a:rPr lang="he-IL" sz="3200" b="1" dirty="0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 </a:t>
            </a:r>
            <a:r>
              <a:rPr lang="he-IL" sz="3200" b="1" dirty="0" err="1">
                <a:solidFill>
                  <a:srgbClr val="002060"/>
                </a:solidFill>
                <a:latin typeface="Century Gothic"/>
                <a:cs typeface="Gisha" panose="020B0502040204020203" pitchFamily="34" charset="-79"/>
              </a:rPr>
              <a:t>ואינסטגרם</a:t>
            </a:r>
            <a:endParaRPr lang="he-IL" sz="3200" b="1" dirty="0">
              <a:solidFill>
                <a:srgbClr val="002060"/>
              </a:solidFill>
              <a:latin typeface="Century Gothic"/>
              <a:cs typeface="Gisha" panose="020B0502040204020203" pitchFamily="34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92C760A0-EA7E-4168-A8C2-C38BB1021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31" y="-12474"/>
            <a:ext cx="2692982" cy="113044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56373B2-41A4-4763-8162-AC5DE8C78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339956"/>
            <a:ext cx="4712680" cy="21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" y="0"/>
            <a:ext cx="5046232" cy="2392288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86" y="7404"/>
            <a:ext cx="1988840" cy="198884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84" y="0"/>
            <a:ext cx="4251295" cy="239228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9" y="2392288"/>
            <a:ext cx="5838511" cy="276490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73" y="-20998"/>
            <a:ext cx="2009837" cy="200983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00" y="1809376"/>
            <a:ext cx="3433409" cy="20516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45" y="2392289"/>
            <a:ext cx="3705733" cy="175679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3868096"/>
            <a:ext cx="6377095" cy="3010902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" y="4527654"/>
            <a:ext cx="3139106" cy="2354330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69" y="3846398"/>
            <a:ext cx="2646669" cy="303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096000" y="641021"/>
            <a:ext cx="5872548" cy="506485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2400" dirty="0">
                <a:latin typeface="Gisha" pitchFamily="34" charset="-79"/>
              </a:rPr>
              <a:t>לבקש אישור כניסה ממשטרת הונגריה לפי הנחיות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2400" dirty="0">
                <a:latin typeface="Gisha" pitchFamily="34" charset="-79"/>
              </a:rPr>
              <a:t>להזמין כרטיס טיסה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2400" dirty="0">
                <a:latin typeface="Gisha" pitchFamily="34" charset="-79"/>
              </a:rPr>
              <a:t>להזמין בית מלון / מקום ללון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2400" dirty="0">
                <a:latin typeface="Gisha" pitchFamily="34" charset="-79"/>
              </a:rPr>
              <a:t>לארוז מזוודה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2400" dirty="0">
                <a:latin typeface="Gisha" pitchFamily="34" charset="-79"/>
              </a:rPr>
              <a:t>לוח זמנים לחיפוש דירה!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2400" dirty="0">
                <a:latin typeface="Gisha" pitchFamily="34" charset="-79"/>
              </a:rPr>
              <a:t>להסדיר תשלומי ביטוח לאומי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he-IL" sz="2400" dirty="0">
                <a:latin typeface="Gisha" pitchFamily="34" charset="-79"/>
              </a:rPr>
              <a:t>להסדיר ביטוח רפואי</a:t>
            </a:r>
          </a:p>
        </p:txBody>
      </p:sp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1452948" y="5912966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מה להכין בארץ</a:t>
            </a: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3B264E7-2FA3-408E-BB10-7141375D187C}"/>
              </a:ext>
            </a:extLst>
          </p:cNvPr>
          <p:cNvSpPr txBox="1">
            <a:spLocks/>
          </p:cNvSpPr>
          <p:nvPr/>
        </p:nvSpPr>
        <p:spPr>
          <a:xfrm>
            <a:off x="-833120" y="433932"/>
            <a:ext cx="5872548" cy="506485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e-IL" sz="2400" b="1" u="sng" dirty="0">
                <a:latin typeface="Gisha" pitchFamily="34" charset="-79"/>
              </a:rPr>
              <a:t>מסמכים שצריך לקחת להונגריה: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dirty="0">
                <a:latin typeface="Gisha" pitchFamily="34" charset="-79"/>
              </a:rPr>
              <a:t>דרכון בתוקף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dirty="0">
                <a:latin typeface="Gisha" pitchFamily="34" charset="-79"/>
              </a:rPr>
              <a:t>אישור כניסה ממשטרת הונגריה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dirty="0">
                <a:latin typeface="Gisha" pitchFamily="34" charset="-79"/>
              </a:rPr>
              <a:t>בדיקות קורונה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dirty="0">
                <a:latin typeface="Gisha" pitchFamily="34" charset="-79"/>
              </a:rPr>
              <a:t>מכתב קבלה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he-IL" dirty="0">
                <a:latin typeface="Gisha" pitchFamily="34" charset="-79"/>
              </a:rPr>
              <a:t>מסמכי הרשמה המקוריים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endParaRPr lang="he-IL" sz="2400" dirty="0">
              <a:latin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32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1278385" y="68189"/>
            <a:ext cx="10890682" cy="678981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None/>
              <a:defRPr/>
            </a:pPr>
            <a:r>
              <a:rPr lang="he-IL" sz="4000" b="1" dirty="0">
                <a:latin typeface="Arial" panose="020B0604020202020204" pitchFamily="34" charset="0"/>
                <a:cs typeface="Arial" panose="020B0604020202020204" pitchFamily="34" charset="0"/>
              </a:rPr>
              <a:t>דרכים לחיפוש דירה:</a:t>
            </a:r>
          </a:p>
          <a:p>
            <a:pPr marL="274320" indent="-27432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he-I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274320" fontAlgn="auto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he-IL" sz="2600" dirty="0">
                <a:latin typeface="Arial" panose="020B0604020202020204" pitchFamily="34" charset="0"/>
                <a:cs typeface="Arial" panose="020B0604020202020204" pitchFamily="34" charset="0"/>
              </a:rPr>
              <a:t>מרכז השירות לסטודנט </a:t>
            </a:r>
            <a:r>
              <a:rPr lang="en-US" dirty="0"/>
              <a:t>Student Housing Team</a:t>
            </a:r>
          </a:p>
          <a:p>
            <a:pPr marL="1254125" indent="85725" fontAlgn="base">
              <a:lnSpc>
                <a:spcPct val="170000"/>
              </a:lnSpc>
              <a:buNone/>
            </a:pPr>
            <a:r>
              <a:rPr lang="en-US" dirty="0"/>
              <a:t>Tel: +36 30 215 5513</a:t>
            </a:r>
            <a:br>
              <a:rPr lang="en-US" dirty="0"/>
            </a:br>
            <a:r>
              <a:rPr lang="en-US" dirty="0"/>
              <a:t>E-mail: studenthousing@aok.pte.hu </a:t>
            </a:r>
            <a:br>
              <a:rPr lang="en-US" dirty="0"/>
            </a:br>
            <a:r>
              <a:rPr lang="en-US" dirty="0"/>
              <a:t>Web: www.studenthousing.hu</a:t>
            </a:r>
            <a:br>
              <a:rPr lang="en-US" dirty="0"/>
            </a:br>
            <a:r>
              <a:rPr lang="en-US" dirty="0"/>
              <a:t>Address: 7624 </a:t>
            </a:r>
            <a:r>
              <a:rPr lang="en-US" dirty="0" err="1"/>
              <a:t>Pécs</a:t>
            </a:r>
            <a:r>
              <a:rPr lang="en-US" dirty="0"/>
              <a:t>, Szigeti </a:t>
            </a:r>
            <a:r>
              <a:rPr lang="en-US" dirty="0" err="1"/>
              <a:t>út</a:t>
            </a:r>
            <a:r>
              <a:rPr lang="en-US" dirty="0"/>
              <a:t> 12, 2nd floor</a:t>
            </a:r>
            <a:br>
              <a:rPr lang="en-US" dirty="0"/>
            </a:br>
            <a:r>
              <a:rPr lang="en-US" dirty="0"/>
              <a:t>(University of </a:t>
            </a:r>
            <a:r>
              <a:rPr lang="en-US" dirty="0" err="1"/>
              <a:t>Pécs</a:t>
            </a:r>
            <a:r>
              <a:rPr lang="en-US" dirty="0"/>
              <a:t>, Faculty of Medicine)</a:t>
            </a:r>
            <a:br>
              <a:rPr lang="en-US" dirty="0"/>
            </a:br>
            <a:r>
              <a:rPr lang="en-US" dirty="0"/>
              <a:t>Opening hours: Monday – Friday:  8:00- 16:00</a:t>
            </a:r>
          </a:p>
          <a:p>
            <a:pPr marL="731520" lvl="1" indent="-274320">
              <a:lnSpc>
                <a:spcPct val="2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he-IL" sz="2600" dirty="0">
                <a:latin typeface="Arial" panose="020B0604020202020204" pitchFamily="34" charset="0"/>
                <a:cs typeface="Arial" panose="020B0604020202020204" pitchFamily="34" charset="0"/>
              </a:rPr>
              <a:t>קבוצות </a:t>
            </a:r>
            <a:r>
              <a:rPr lang="he-IL" sz="2600" dirty="0" err="1">
                <a:latin typeface="Arial" panose="020B0604020202020204" pitchFamily="34" charset="0"/>
                <a:cs typeface="Arial" panose="020B0604020202020204" pitchFamily="34" charset="0"/>
              </a:rPr>
              <a:t>בפייסבוק</a:t>
            </a:r>
            <a:r>
              <a:rPr lang="he-IL" sz="2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hlinkClick r:id="rId3"/>
              </a:rPr>
              <a:t>Rent apartments for students of </a:t>
            </a:r>
            <a:r>
              <a:rPr lang="en-US" dirty="0" err="1">
                <a:hlinkClick r:id="rId3"/>
              </a:rPr>
              <a:t>Pécs</a:t>
            </a:r>
            <a:r>
              <a:rPr lang="he-IL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hlinkClick r:id="rId4"/>
              </a:rPr>
              <a:t>Pécs</a:t>
            </a:r>
            <a:r>
              <a:rPr lang="en-US" u="sng" dirty="0">
                <a:hlinkClick r:id="rId4"/>
              </a:rPr>
              <a:t> Apartments For Rent</a:t>
            </a:r>
            <a:endParaRPr lang="en-US" dirty="0"/>
          </a:p>
          <a:p>
            <a:pPr marL="731520" lvl="1" indent="-274320" fontAlgn="auto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he-IL" sz="2600" dirty="0">
                <a:latin typeface="Arial" panose="020B0604020202020204" pitchFamily="34" charset="0"/>
                <a:cs typeface="Arial" panose="020B0604020202020204" pitchFamily="34" charset="0"/>
              </a:rPr>
              <a:t>אתרים מקומיים בהונגרית </a:t>
            </a:r>
            <a:r>
              <a:rPr lang="en-US" dirty="0">
                <a:hlinkClick r:id="rId5"/>
              </a:rPr>
              <a:t>https://studentservice.hu</a:t>
            </a:r>
            <a:r>
              <a:rPr lang="he-IL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https://www.ingatlanbazar.hu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https://ingatlan.com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he-IL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u="sng" dirty="0">
                <a:hlinkClick r:id="rId8"/>
              </a:rPr>
              <a:t>www.pecsiszallasok.hu</a:t>
            </a:r>
            <a:r>
              <a:rPr lang="en-US" u="sng" dirty="0"/>
              <a:t>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he-IL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274320" fontAlgn="auto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he-IL" sz="2600" dirty="0">
                <a:latin typeface="Arial" panose="020B0604020202020204" pitchFamily="34" charset="0"/>
                <a:cs typeface="Arial" panose="020B0604020202020204" pitchFamily="34" charset="0"/>
              </a:rPr>
              <a:t>מתווכים</a:t>
            </a:r>
            <a:endParaRPr lang="he-IL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he-IL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653467" y="5933286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חיפוש דירה </a:t>
            </a:r>
          </a:p>
        </p:txBody>
      </p:sp>
      <p:pic>
        <p:nvPicPr>
          <p:cNvPr id="1026" name="Picture 2" descr="C:\Users\User\OneDrive\יוניברסיטי\תמונות\עיר פייץ\p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5" y="68189"/>
            <a:ext cx="2930454" cy="18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OneDrive\יוניברסיטי\תמונות\עיר פייץ\p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4" y="2243469"/>
            <a:ext cx="2367738" cy="14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848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5230475" y="8001000"/>
            <a:ext cx="261938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68392" dir="1308085" algn="ctr" rotWithShape="0">
              <a:schemeClr val="folHlink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 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09"/>
            <a:ext cx="12057321" cy="689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9756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353782" y="81344"/>
            <a:ext cx="9471437" cy="6308725"/>
          </a:xfrm>
        </p:spPr>
        <p:txBody>
          <a:bodyPr>
            <a:normAutofit/>
          </a:bodyPr>
          <a:lstStyle/>
          <a:p>
            <a:pPr algn="r" rtl="1"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דירה שעברה שיפוץ בשנים האחרונות</a:t>
            </a:r>
          </a:p>
          <a:p>
            <a:pPr>
              <a:lnSpc>
                <a:spcPct val="100000"/>
              </a:lnSpc>
              <a:defRPr/>
            </a:pPr>
            <a:r>
              <a:rPr lang="he-IL" sz="2000" b="1" dirty="0">
                <a:latin typeface="Arial" panose="020B0604020202020204" pitchFamily="34" charset="0"/>
                <a:ea typeface="Tahoma" pitchFamily="34" charset="0"/>
              </a:rPr>
              <a:t>הדירות מרוהטות! </a:t>
            </a:r>
            <a:r>
              <a:rPr lang="he-IL" sz="2000" dirty="0">
                <a:latin typeface="Arial" panose="020B0604020202020204" pitchFamily="34" charset="0"/>
                <a:ea typeface="Tahoma" pitchFamily="34" charset="0"/>
              </a:rPr>
              <a:t>לבדוק את הריהוט והאינסטלציה (איכות וכמות)</a:t>
            </a:r>
          </a:p>
          <a:p>
            <a:pPr algn="r" rtl="1"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דירה עורפית ושקטה</a:t>
            </a:r>
          </a:p>
          <a:p>
            <a:pPr algn="r" rtl="1"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לחפש דירה באור יום</a:t>
            </a:r>
            <a:endParaRPr lang="en-US" sz="20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סיבוב בשכונה בערב</a:t>
            </a:r>
            <a:endParaRPr lang="en-US" sz="20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בידוד בחלונות (חשוב לרעש ולקור)</a:t>
            </a:r>
            <a:endParaRPr lang="en-US" sz="20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מערכת חימום: </a:t>
            </a:r>
            <a:r>
              <a:rPr lang="he-IL" sz="2000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מערכת חימום ישנה עשויה להיות יקרה ולא מחממת מספיק!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</a:rPr>
              <a:t>חיישני גז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</a:rPr>
              <a:t>החלפת מנעול בדלת הכניסה </a:t>
            </a:r>
            <a:endParaRPr lang="en-US" sz="20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לבדוק לפי הצ'ק ליסט </a:t>
            </a:r>
          </a:p>
          <a:p>
            <a:pPr algn="r" rtl="1"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לבדוק הוצאות דירה חודשיות מראש (על פי חשבונות ישנים)</a:t>
            </a:r>
          </a:p>
          <a:p>
            <a:pPr marL="0" indent="0" algn="r" rtl="1">
              <a:lnSpc>
                <a:spcPct val="150000"/>
              </a:lnSpc>
              <a:buNone/>
              <a:defRPr/>
            </a:pPr>
            <a:endParaRPr lang="he-IL" sz="20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274320" indent="-274320" algn="r" rtl="1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"/>
              <a:defRPr/>
            </a:pPr>
            <a:endParaRPr lang="en-US" sz="28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7" name="תמונה 6" descr="Szeged%20Plaz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80253">
            <a:off x="430223" y="288061"/>
            <a:ext cx="2925007" cy="2376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 result for szeged fl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06">
            <a:off x="513401" y="2922952"/>
            <a:ext cx="2866063" cy="214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1"/>
          <p:cNvSpPr>
            <a:spLocks noGrp="1"/>
          </p:cNvSpPr>
          <p:nvPr>
            <p:ph type="title"/>
          </p:nvPr>
        </p:nvSpPr>
        <p:spPr>
          <a:xfrm>
            <a:off x="1452948" y="5912966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דגשים למציאת דירה </a:t>
            </a:r>
          </a:p>
        </p:txBody>
      </p:sp>
    </p:spTree>
    <p:extLst>
      <p:ext uri="{BB962C8B-B14F-4D97-AF65-F5344CB8AC3E}">
        <p14:creationId xmlns:p14="http://schemas.microsoft.com/office/powerpoint/2010/main" val="310612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953740" y="901925"/>
            <a:ext cx="6167120" cy="47345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hlinkClick r:id="rId3"/>
              </a:rPr>
              <a:t>www.madeinpecs.hu</a:t>
            </a:r>
            <a:endParaRPr lang="en-US" sz="1800" dirty="0"/>
          </a:p>
          <a:p>
            <a:pPr>
              <a:defRPr/>
            </a:pPr>
            <a:r>
              <a:rPr lang="he-IL" sz="1800" dirty="0"/>
              <a:t>2 </a:t>
            </a:r>
            <a:r>
              <a:rPr lang="en-US" sz="1800" dirty="0" err="1"/>
              <a:t>קניו</a:t>
            </a:r>
            <a:r>
              <a:rPr lang="he-IL" sz="1800" dirty="0"/>
              <a:t>נים</a:t>
            </a:r>
            <a:r>
              <a:rPr lang="en-US" sz="1800" dirty="0"/>
              <a:t> </a:t>
            </a:r>
            <a:r>
              <a:rPr lang="he-IL" sz="1800" dirty="0"/>
              <a:t>במרכז העיר</a:t>
            </a:r>
            <a:r>
              <a:rPr lang="en-US" sz="1800" dirty="0"/>
              <a:t> </a:t>
            </a:r>
          </a:p>
          <a:p>
            <a:pPr>
              <a:defRPr/>
            </a:pPr>
            <a:r>
              <a:rPr lang="en-US" sz="1800" b="1" dirty="0" err="1"/>
              <a:t>בתי</a:t>
            </a:r>
            <a:r>
              <a:rPr lang="en-US" sz="1800" b="1" dirty="0"/>
              <a:t> </a:t>
            </a:r>
            <a:r>
              <a:rPr lang="en-US" sz="1800" b="1" dirty="0" err="1"/>
              <a:t>קולנוע</a:t>
            </a:r>
            <a:r>
              <a:rPr lang="en-US" sz="1800" b="1" dirty="0"/>
              <a:t>     </a:t>
            </a:r>
            <a:r>
              <a:rPr lang="en-US" sz="1800" b="1" cap="all" dirty="0"/>
              <a:t>APOLLÓ ART CINEMA / CINEMA CITY PÉCS</a:t>
            </a:r>
          </a:p>
          <a:p>
            <a:pPr fontAlgn="base"/>
            <a:r>
              <a:rPr lang="en-US" sz="1800" b="1" dirty="0" err="1"/>
              <a:t>חדר</a:t>
            </a:r>
            <a:r>
              <a:rPr lang="en-US" sz="1800" b="1" dirty="0"/>
              <a:t> </a:t>
            </a:r>
            <a:r>
              <a:rPr lang="en-US" sz="1800" b="1" dirty="0" err="1"/>
              <a:t>כושר</a:t>
            </a:r>
            <a:r>
              <a:rPr lang="en-US" sz="1800" b="1" dirty="0"/>
              <a:t> </a:t>
            </a:r>
            <a:r>
              <a:rPr lang="en-US" sz="1800" b="1" cap="all" dirty="0"/>
              <a:t>GYM </a:t>
            </a:r>
            <a:r>
              <a:rPr lang="en-US" sz="1800" dirty="0"/>
              <a:t>7624 </a:t>
            </a:r>
            <a:r>
              <a:rPr lang="en-US" sz="1800" dirty="0" err="1"/>
              <a:t>Pécs</a:t>
            </a:r>
            <a:r>
              <a:rPr lang="en-US" sz="1800" dirty="0"/>
              <a:t>, </a:t>
            </a:r>
            <a:r>
              <a:rPr lang="en-US" sz="1800" dirty="0" err="1"/>
              <a:t>Ifjúság</a:t>
            </a:r>
            <a:r>
              <a:rPr lang="en-US" sz="1800" dirty="0"/>
              <a:t> </a:t>
            </a:r>
            <a:r>
              <a:rPr lang="en-US" sz="1800" dirty="0" err="1"/>
              <a:t>útja</a:t>
            </a:r>
            <a:r>
              <a:rPr lang="en-US" sz="1800" dirty="0"/>
              <a:t> 6.</a:t>
            </a:r>
          </a:p>
          <a:p>
            <a:pPr>
              <a:defRPr/>
            </a:pPr>
            <a:r>
              <a:rPr lang="en-US" sz="1800" b="1" dirty="0" err="1"/>
              <a:t>גלרייה</a:t>
            </a:r>
            <a:r>
              <a:rPr lang="en-US" sz="1800" b="1" dirty="0"/>
              <a:t> </a:t>
            </a:r>
            <a:r>
              <a:rPr lang="en-US" sz="1800" b="1" dirty="0" err="1"/>
              <a:t>לאומנות</a:t>
            </a:r>
            <a:r>
              <a:rPr lang="en-US" sz="1800" b="1" dirty="0"/>
              <a:t> </a:t>
            </a:r>
            <a:r>
              <a:rPr lang="en-US" sz="1800" b="1" cap="all" dirty="0"/>
              <a:t>GALLERY OF MODERN HUNGARIAN ART</a:t>
            </a:r>
          </a:p>
          <a:p>
            <a:pPr>
              <a:defRPr/>
            </a:pPr>
            <a:r>
              <a:rPr lang="en-US" sz="1800" b="1" cap="all" dirty="0" err="1"/>
              <a:t>קונצרטים</a:t>
            </a:r>
            <a:r>
              <a:rPr lang="en-US" sz="1800" b="1" cap="all" dirty="0"/>
              <a:t> PANNON PHILHARMONIC</a:t>
            </a:r>
          </a:p>
          <a:p>
            <a:pPr>
              <a:defRPr/>
            </a:pPr>
            <a:r>
              <a:rPr lang="en-US" sz="1800" cap="all" dirty="0"/>
              <a:t>ZSOLNAY CULTURAL QUARTER</a:t>
            </a:r>
          </a:p>
          <a:p>
            <a:pPr>
              <a:defRPr/>
            </a:pPr>
            <a:r>
              <a:rPr lang="en-US" sz="1800" b="1" dirty="0" err="1"/>
              <a:t>קניות</a:t>
            </a:r>
            <a:r>
              <a:rPr lang="en-US" sz="1800" b="1" dirty="0"/>
              <a:t> </a:t>
            </a:r>
            <a:r>
              <a:rPr lang="en-US" sz="1800" b="1" dirty="0" err="1"/>
              <a:t>לבית</a:t>
            </a:r>
            <a:r>
              <a:rPr lang="he-IL" sz="1800" b="1" dirty="0"/>
              <a:t> </a:t>
            </a:r>
            <a:r>
              <a:rPr lang="en-US" sz="1800" b="1" dirty="0"/>
              <a:t>JYSK</a:t>
            </a:r>
            <a:endParaRPr lang="he-IL" sz="1800" b="1" dirty="0"/>
          </a:p>
          <a:p>
            <a:pPr>
              <a:defRPr/>
            </a:pPr>
            <a:r>
              <a:rPr lang="en-US" sz="1800" dirty="0" err="1"/>
              <a:t>מומלץ</a:t>
            </a:r>
            <a:r>
              <a:rPr lang="en-US" sz="1800" dirty="0"/>
              <a:t> </a:t>
            </a:r>
            <a:r>
              <a:rPr lang="en-US" sz="1800" dirty="0" err="1"/>
              <a:t>להסתובב</a:t>
            </a:r>
            <a:r>
              <a:rPr lang="en-US" sz="1800" dirty="0"/>
              <a:t> </a:t>
            </a:r>
            <a:r>
              <a:rPr lang="en-US" sz="1800" dirty="0" err="1"/>
              <a:t>בעיר</a:t>
            </a:r>
            <a:r>
              <a:rPr lang="en-US" sz="1800" dirty="0"/>
              <a:t> </a:t>
            </a:r>
            <a:r>
              <a:rPr lang="en-US" sz="1800" dirty="0" err="1"/>
              <a:t>ולהכיר</a:t>
            </a:r>
            <a:r>
              <a:rPr lang="en-US" sz="1800" dirty="0"/>
              <a:t> </a:t>
            </a:r>
            <a:r>
              <a:rPr lang="en-US" sz="1800" dirty="0" err="1"/>
              <a:t>את</a:t>
            </a:r>
            <a:r>
              <a:rPr lang="en-US" sz="1800" dirty="0"/>
              <a:t> </a:t>
            </a:r>
            <a:r>
              <a:rPr lang="en-US" sz="1800" dirty="0" err="1"/>
              <a:t>המבנים</a:t>
            </a:r>
            <a:r>
              <a:rPr lang="en-US" sz="1800" dirty="0"/>
              <a:t> </a:t>
            </a:r>
            <a:endParaRPr lang="he-IL" sz="1800" dirty="0"/>
          </a:p>
          <a:p>
            <a:pPr marL="0" indent="0">
              <a:buNone/>
              <a:defRPr/>
            </a:pPr>
            <a:r>
              <a:rPr lang="en-US" sz="1800" dirty="0" err="1"/>
              <a:t>החשובים</a:t>
            </a:r>
            <a:r>
              <a:rPr lang="en-US" sz="1800" dirty="0"/>
              <a:t> </a:t>
            </a:r>
            <a:r>
              <a:rPr lang="en-US" sz="1800" dirty="0" err="1"/>
              <a:t>כולל</a:t>
            </a:r>
            <a:r>
              <a:rPr lang="en-US" sz="1800" dirty="0"/>
              <a:t> </a:t>
            </a:r>
            <a:r>
              <a:rPr lang="en-US" sz="1800" dirty="0" err="1"/>
              <a:t>את</a:t>
            </a:r>
            <a:r>
              <a:rPr lang="en-US" sz="1800" dirty="0"/>
              <a:t> </a:t>
            </a:r>
            <a:r>
              <a:rPr lang="en-US" sz="1800" dirty="0" err="1"/>
              <a:t>הקמפוס</a:t>
            </a:r>
            <a:r>
              <a:rPr lang="en-US" sz="1800" dirty="0"/>
              <a:t>....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38270"/>
            <a:ext cx="5735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600"/>
              </a:spcAft>
            </a:pPr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עד פתיחת הלימודים ...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98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57816" y="314793"/>
            <a:ext cx="10892481" cy="6308725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he-IL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דגשים לחוזה: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סעיף על עזיבה הדירה בהודעה מוסכמת מראש (בדרך כלל 60 או 30 יום)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חוזה לשנה או לא תחום בזמן (</a:t>
            </a:r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indefinite</a:t>
            </a: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). יש בעלי דירות שיבקשו שנתיים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חוזה </a:t>
            </a:r>
            <a:r>
              <a:rPr lang="he-IL" sz="18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בהונגרית חובה + אנגלית.</a:t>
            </a: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חוזה בהונגרית בלבד תקף בחוק ההונגרי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רישום מונה ואיפוס שעונים (חשמל, גז, מים)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בעיות בדירה – מי איש הקשר ?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לרשום את תכולת הדירה </a:t>
            </a:r>
            <a:r>
              <a:rPr lang="en-US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(inventory list) </a:t>
            </a:r>
            <a:endParaRPr lang="he-IL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כמות מפתחות / החלפת מנעול בדלת הראשית	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עדים לחתימת החוזה – עפ"י החוק (ניתן לחתום במרכז השירות לסטודנט)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רישום של תשלום שכירות ופיקדון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r>
              <a:rPr lang="he-IL" sz="1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אישור למחלקת ההגירה</a:t>
            </a:r>
          </a:p>
          <a:p>
            <a:pPr marL="639763" lvl="1" indent="-273050">
              <a:lnSpc>
                <a:spcPct val="110000"/>
              </a:lnSpc>
              <a:buFont typeface="Wingdings 2" pitchFamily="18" charset="2"/>
              <a:buChar char=""/>
            </a:pPr>
            <a:endParaRPr lang="he-IL" sz="1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3050" indent="-273050">
              <a:lnSpc>
                <a:spcPct val="110000"/>
              </a:lnSpc>
              <a:buFont typeface="Wingdings" pitchFamily="2" charset="2"/>
              <a:buChar char="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פיקדון בסך של  2 חודשי שכירות</a:t>
            </a:r>
          </a:p>
          <a:p>
            <a:pPr marL="273050" indent="-273050">
              <a:lnSpc>
                <a:spcPct val="110000"/>
              </a:lnSpc>
              <a:buFont typeface="Wingdings" pitchFamily="2" charset="2"/>
              <a:buChar char=""/>
            </a:pPr>
            <a:r>
              <a:rPr lang="he-I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תשלום בחופשת הקיץ</a:t>
            </a:r>
            <a:endParaRPr lang="en-US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AutoShape 6" descr="Image result for szeg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7" name="כותרת 1"/>
          <p:cNvSpPr>
            <a:spLocks noGrp="1"/>
          </p:cNvSpPr>
          <p:nvPr>
            <p:ph type="title"/>
          </p:nvPr>
        </p:nvSpPr>
        <p:spPr>
          <a:xfrm>
            <a:off x="1452948" y="5912966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דגשים לחוזה דירה </a:t>
            </a:r>
          </a:p>
        </p:txBody>
      </p:sp>
      <p:pic>
        <p:nvPicPr>
          <p:cNvPr id="3074" name="Picture 2" descr="C:\Users\User\OneDrive\יוניברסיטי\תמונות\עיר פייץ\תמונות של פייץ\pec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4793"/>
            <a:ext cx="3661591" cy="15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7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03243" y="98048"/>
            <a:ext cx="10709817" cy="500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he-IL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שכ"ד: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דירת חדר וסלון– 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90,000HUF – 140,000HUF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$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280-430 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דירת 2 חדרים וסלון–  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120,000HUF – 170,000HUF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370-550 $</a:t>
            </a:r>
            <a:endParaRPr lang="he-IL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ההונגרים נוטים לחשב עלות שכ"ד לפי מ"ר.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endParaRPr lang="he-IL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he-IL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הוצאות דירה: 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130- 65 $ (חשבונות חשמל, גז וכו')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he-IL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הוצאות אישיות: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בין 300 $ - 400$ (אינדיבידואלי – השמיים הם הגבול)</a:t>
            </a:r>
            <a:endParaRPr lang="en-US" sz="2400" b="1" u="sng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כותרת 1"/>
          <p:cNvSpPr>
            <a:spLocks noGrp="1"/>
          </p:cNvSpPr>
          <p:nvPr>
            <p:ph type="title"/>
          </p:nvPr>
        </p:nvSpPr>
        <p:spPr>
          <a:xfrm>
            <a:off x="1452948" y="5912966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הוצאות מחייה</a:t>
            </a:r>
          </a:p>
        </p:txBody>
      </p:sp>
    </p:spTree>
    <p:extLst>
      <p:ext uri="{BB962C8B-B14F-4D97-AF65-F5344CB8AC3E}">
        <p14:creationId xmlns:p14="http://schemas.microsoft.com/office/powerpoint/2010/main" val="360881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52948" y="273773"/>
            <a:ext cx="10440172" cy="533400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חשמל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גז (בחורף משלמים יותר)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ועד בית כולל: פינוי אשפה, ניקיון, מעלית אם יש.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מים בנפרד / בועד הבית</a:t>
            </a:r>
          </a:p>
          <a:p>
            <a:pPr algn="ctr">
              <a:lnSpc>
                <a:spcPct val="100000"/>
              </a:lnSpc>
              <a:defRPr/>
            </a:pPr>
            <a:r>
              <a:rPr lang="he-IL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לברר במהלך החוזה את אופן תשלום החשבונות !!! עדיף שיהיה באחריות בעל הדירה / חברת ניהול</a:t>
            </a:r>
          </a:p>
          <a:p>
            <a:pPr>
              <a:lnSpc>
                <a:spcPct val="100000"/>
              </a:lnSpc>
              <a:defRPr/>
            </a:pPr>
            <a:r>
              <a:rPr lang="he-IL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מקבלים ספח צהוב לתשלום הוצאות דירה: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לא לקרוע או לקמט.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לרשום בעט כחול בלבד.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תשלום בדואר בכל סניף בחלון שירות בשם: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Készpénzfelvétel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 או בבנק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OTP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ישנם סניפים שמקבלים כרטיסי אשראי.</a:t>
            </a:r>
          </a:p>
          <a:p>
            <a:pPr>
              <a:lnSpc>
                <a:spcPct val="100000"/>
              </a:lnSpc>
              <a:defRPr/>
            </a:pP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חשוב לרכז תשלומי דירה בקלסר. </a:t>
            </a:r>
          </a:p>
          <a:p>
            <a:pPr marL="274320" indent="-274320">
              <a:lnSpc>
                <a:spcPct val="100000"/>
              </a:lnSpc>
              <a:buFont typeface="Wingdings"/>
              <a:buChar char=""/>
              <a:defRPr/>
            </a:pP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>
              <a:lnSpc>
                <a:spcPct val="100000"/>
              </a:lnSpc>
              <a:buFont typeface="Wingdings"/>
              <a:buChar char=""/>
              <a:defRPr/>
            </a:pP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1452948" y="59129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הוצאות דירה </a:t>
            </a:r>
          </a:p>
        </p:txBody>
      </p:sp>
    </p:spTree>
    <p:extLst>
      <p:ext uri="{BB962C8B-B14F-4D97-AF65-F5344CB8AC3E}">
        <p14:creationId xmlns:p14="http://schemas.microsoft.com/office/powerpoint/2010/main" val="1303993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41463" y="465138"/>
            <a:ext cx="96901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>
                <a:latin typeface="Gisha" pitchFamily="34" charset="-79"/>
                <a:cs typeface="Gisha" pitchFamily="34" charset="-79"/>
              </a:rPr>
              <a:t>M.K.B               	</a:t>
            </a:r>
            <a:r>
              <a:rPr lang="en-US" sz="2400" dirty="0">
                <a:latin typeface="Gisha" pitchFamily="34" charset="-79"/>
                <a:cs typeface="Gisha" pitchFamily="34" charset="-79"/>
                <a:hlinkClick r:id="rId3"/>
              </a:rPr>
              <a:t>www.mkb.hu</a:t>
            </a:r>
            <a:r>
              <a:rPr lang="en-US" sz="2400" dirty="0">
                <a:latin typeface="Gisha" pitchFamily="34" charset="-79"/>
                <a:cs typeface="Gisha" pitchFamily="34" charset="-79"/>
              </a:rPr>
              <a:t> </a:t>
            </a:r>
          </a:p>
          <a:p>
            <a:pPr marL="342900" indent="-342900" algn="l" rtl="0"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>
                <a:latin typeface="Gisha" pitchFamily="34" charset="-79"/>
                <a:cs typeface="Gisha" pitchFamily="34" charset="-79"/>
              </a:rPr>
              <a:t>OTP                  	</a:t>
            </a:r>
            <a:r>
              <a:rPr lang="en-US" sz="2400" dirty="0">
                <a:latin typeface="Gisha" pitchFamily="34" charset="-79"/>
                <a:cs typeface="Gisha" pitchFamily="34" charset="-79"/>
                <a:hlinkClick r:id="rId4"/>
              </a:rPr>
              <a:t>www.otpbank.hu</a:t>
            </a:r>
            <a:endParaRPr lang="en-US" sz="2400" dirty="0">
              <a:latin typeface="Gisha" pitchFamily="34" charset="-79"/>
              <a:cs typeface="Gisha" pitchFamily="34" charset="-79"/>
            </a:endParaRPr>
          </a:p>
          <a:p>
            <a:pPr marL="342900" indent="-342900" algn="l" rtl="0"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 err="1">
                <a:latin typeface="Gisha" pitchFamily="34" charset="-79"/>
                <a:cs typeface="Gisha" pitchFamily="34" charset="-79"/>
              </a:rPr>
              <a:t>Erste</a:t>
            </a:r>
            <a:r>
              <a:rPr lang="en-US" sz="2400" dirty="0">
                <a:latin typeface="Gisha" pitchFamily="34" charset="-79"/>
                <a:cs typeface="Gisha" pitchFamily="34" charset="-79"/>
              </a:rPr>
              <a:t> Bank 		</a:t>
            </a:r>
            <a:r>
              <a:rPr lang="en-US" sz="2400" dirty="0">
                <a:latin typeface="Gisha" pitchFamily="34" charset="-79"/>
                <a:cs typeface="Gisha" pitchFamily="34" charset="-79"/>
                <a:hlinkClick r:id="rId5"/>
              </a:rPr>
              <a:t>www.erstebank.hu</a:t>
            </a:r>
            <a:endParaRPr lang="en-US" sz="2400" dirty="0">
              <a:latin typeface="Gisha" pitchFamily="34" charset="-79"/>
              <a:cs typeface="Gisha" pitchFamily="34" charset="-79"/>
            </a:endParaRPr>
          </a:p>
          <a:p>
            <a:pPr marL="342900" indent="-342900" algn="l" rtl="0"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>
                <a:latin typeface="Gisha" pitchFamily="34" charset="-79"/>
                <a:cs typeface="Gisha" pitchFamily="34" charset="-79"/>
              </a:rPr>
              <a:t>CIB 			</a:t>
            </a:r>
            <a:r>
              <a:rPr lang="en-US" sz="2400" dirty="0">
                <a:latin typeface="Gisha" pitchFamily="34" charset="-79"/>
                <a:cs typeface="Gisha" pitchFamily="34" charset="-79"/>
                <a:hlinkClick r:id="rId6"/>
              </a:rPr>
              <a:t>www.cib.hu</a:t>
            </a:r>
            <a:endParaRPr lang="en-US" sz="2400" dirty="0">
              <a:latin typeface="Gisha" pitchFamily="34" charset="-79"/>
              <a:cs typeface="Gisha" pitchFamily="34" charset="-79"/>
            </a:endParaRPr>
          </a:p>
          <a:p>
            <a:pPr marL="342900" indent="-342900" algn="l" rtl="0"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 err="1">
                <a:latin typeface="Gisha" pitchFamily="34" charset="-79"/>
                <a:cs typeface="Gisha" pitchFamily="34" charset="-79"/>
              </a:rPr>
              <a:t>Raiffeizen</a:t>
            </a:r>
            <a:r>
              <a:rPr lang="en-US" sz="2400" dirty="0">
                <a:latin typeface="Gisha" pitchFamily="34" charset="-79"/>
                <a:cs typeface="Gisha" pitchFamily="34" charset="-79"/>
              </a:rPr>
              <a:t> Bank</a:t>
            </a:r>
            <a:r>
              <a:rPr lang="en-US" sz="2400" b="1" dirty="0">
                <a:latin typeface="Gisha" pitchFamily="34" charset="-79"/>
                <a:cs typeface="Gisha" pitchFamily="34" charset="-79"/>
              </a:rPr>
              <a:t>   	</a:t>
            </a:r>
            <a:r>
              <a:rPr lang="en-US" sz="2400" dirty="0">
                <a:latin typeface="Gisha" pitchFamily="34" charset="-79"/>
                <a:cs typeface="Gisha" pitchFamily="34" charset="-79"/>
                <a:hlinkClick r:id="rId7"/>
              </a:rPr>
              <a:t>www.raiffeisen.hu</a:t>
            </a:r>
            <a:endParaRPr lang="en-US" sz="2400" dirty="0">
              <a:latin typeface="Gisha" pitchFamily="34" charset="-79"/>
              <a:cs typeface="Gisha" pitchFamily="34" charset="-79"/>
            </a:endParaRPr>
          </a:p>
          <a:p>
            <a:pPr marL="342900" indent="-342900" algn="l" rtl="0"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>
                <a:latin typeface="Gisha" pitchFamily="34" charset="-79"/>
                <a:cs typeface="Gisha" pitchFamily="34" charset="-79"/>
              </a:rPr>
              <a:t>Budapest Bank   	</a:t>
            </a:r>
            <a:r>
              <a:rPr lang="en-US" sz="2400" dirty="0">
                <a:latin typeface="Gisha" pitchFamily="34" charset="-79"/>
                <a:cs typeface="Gisha" pitchFamily="34" charset="-79"/>
                <a:hlinkClick r:id="rId8"/>
              </a:rPr>
              <a:t>www.budapestbank.hu</a:t>
            </a:r>
            <a:endParaRPr lang="en-US" sz="2400" dirty="0">
              <a:latin typeface="Gisha" pitchFamily="34" charset="-79"/>
              <a:cs typeface="Gisha" pitchFamily="34" charset="-79"/>
            </a:endParaRPr>
          </a:p>
          <a:p>
            <a:pPr marL="342900" indent="-342900" algn="l" rtl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400" dirty="0">
                <a:latin typeface="Gisha" pitchFamily="34" charset="-79"/>
                <a:cs typeface="Gisha" pitchFamily="34" charset="-79"/>
              </a:rPr>
              <a:t>  </a:t>
            </a:r>
          </a:p>
          <a:p>
            <a:pPr marL="342900" indent="-342900" algn="l" rtl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br>
              <a:rPr lang="en-US" sz="2400" dirty="0">
                <a:latin typeface="Gisha" pitchFamily="34" charset="-79"/>
                <a:cs typeface="Gisha" pitchFamily="34" charset="-79"/>
              </a:rPr>
            </a:br>
            <a:r>
              <a:rPr lang="en-US" sz="2400" dirty="0">
                <a:latin typeface="Gisha" pitchFamily="34" charset="-79"/>
                <a:cs typeface="Gisha" pitchFamily="34" charset="-79"/>
              </a:rPr>
              <a:t> </a:t>
            </a:r>
          </a:p>
        </p:txBody>
      </p:sp>
      <p:pic>
        <p:nvPicPr>
          <p:cNvPr id="6" name="Picture 19" descr="b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93587" y="4785666"/>
            <a:ext cx="7064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raiffeis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4162" y="3953670"/>
            <a:ext cx="18891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logo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55113" y="717495"/>
            <a:ext cx="207645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cib.hu/%5eimages/header/cib-logo_en.gif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324975" y="3063968"/>
            <a:ext cx="1031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Erste Bank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345004" y="2332980"/>
            <a:ext cx="13843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Image result for otp bank">
            <a:extLst>
              <a:ext uri="{FF2B5EF4-FFF2-40B4-BE49-F238E27FC236}">
                <a16:creationId xmlns:a16="http://schemas.microsoft.com/office/drawing/2014/main" id="{9D7A64C2-FF6C-419C-A4AC-152D55771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1406377"/>
            <a:ext cx="1552575" cy="72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כותרת 1"/>
          <p:cNvSpPr txBox="1">
            <a:spLocks/>
          </p:cNvSpPr>
          <p:nvPr/>
        </p:nvSpPr>
        <p:spPr>
          <a:xfrm>
            <a:off x="1452948" y="59129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פתיחת חשבון בנק</a:t>
            </a:r>
          </a:p>
        </p:txBody>
      </p:sp>
    </p:spTree>
    <p:extLst>
      <p:ext uri="{BB962C8B-B14F-4D97-AF65-F5344CB8AC3E}">
        <p14:creationId xmlns:p14="http://schemas.microsoft.com/office/powerpoint/2010/main" val="33761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504435" y="275109"/>
            <a:ext cx="10464113" cy="5637857"/>
          </a:xfrm>
        </p:spPr>
        <p:txBody>
          <a:bodyPr>
            <a:noAutofit/>
          </a:bodyPr>
          <a:lstStyle/>
          <a:p>
            <a:pPr marL="173037" indent="0">
              <a:buNone/>
              <a:tabLst>
                <a:tab pos="361950" algn="l"/>
                <a:tab pos="441325" algn="l"/>
                <a:tab pos="536575" algn="l"/>
              </a:tabLst>
            </a:pPr>
            <a:r>
              <a:rPr lang="he-IL" sz="2400" dirty="0">
                <a:latin typeface="Gisha" pitchFamily="34" charset="-79"/>
              </a:rPr>
              <a:t>		 </a:t>
            </a:r>
          </a:p>
          <a:p>
            <a:pPr marL="173037" indent="0">
              <a:buNone/>
              <a:tabLst>
                <a:tab pos="361950" algn="l"/>
                <a:tab pos="441325" algn="l"/>
                <a:tab pos="536575" algn="l"/>
              </a:tabLst>
            </a:pPr>
            <a:r>
              <a:rPr lang="he-IL" sz="2400" u="sng" dirty="0">
                <a:latin typeface="Gisha" pitchFamily="34" charset="-79"/>
              </a:rPr>
              <a:t>לפתיחת חשבון להביא:</a:t>
            </a:r>
          </a:p>
          <a:p>
            <a:pPr lvl="1">
              <a:lnSpc>
                <a:spcPct val="120000"/>
              </a:lnSpc>
              <a:defRPr/>
            </a:pPr>
            <a:r>
              <a:rPr lang="he-IL" dirty="0">
                <a:latin typeface="Gisha" pitchFamily="34" charset="-79"/>
              </a:rPr>
              <a:t> דרכון</a:t>
            </a:r>
          </a:p>
          <a:p>
            <a:pPr lvl="1">
              <a:lnSpc>
                <a:spcPct val="120000"/>
              </a:lnSpc>
              <a:defRPr/>
            </a:pPr>
            <a:r>
              <a:rPr lang="he-IL" dirty="0">
                <a:latin typeface="Gisha" pitchFamily="34" charset="-79"/>
              </a:rPr>
              <a:t> אישור לימודים </a:t>
            </a:r>
          </a:p>
          <a:p>
            <a:pPr lvl="1">
              <a:lnSpc>
                <a:spcPct val="120000"/>
              </a:lnSpc>
              <a:defRPr/>
            </a:pPr>
            <a:r>
              <a:rPr lang="he-IL" dirty="0">
                <a:latin typeface="Gisha" pitchFamily="34" charset="-79"/>
              </a:rPr>
              <a:t> תמונת פספורט </a:t>
            </a:r>
          </a:p>
          <a:p>
            <a:pPr lvl="1">
              <a:lnSpc>
                <a:spcPct val="120000"/>
              </a:lnSpc>
              <a:defRPr/>
            </a:pPr>
            <a:r>
              <a:rPr lang="he-IL" dirty="0">
                <a:latin typeface="Gisha" pitchFamily="34" charset="-79"/>
              </a:rPr>
              <a:t>כסף להפקדה ראשונית כ -1000$ = כ- 280,000 פורינט (חשוב לאישור ההגירה)</a:t>
            </a:r>
          </a:p>
          <a:p>
            <a:pPr marL="536575" indent="-363538">
              <a:lnSpc>
                <a:spcPct val="170000"/>
              </a:lnSpc>
              <a:spcBef>
                <a:spcPts val="600"/>
              </a:spcBef>
              <a:buClr>
                <a:schemeClr val="accent1"/>
              </a:buClr>
              <a:buSzPct val="70000"/>
              <a:tabLst>
                <a:tab pos="361950" algn="l"/>
                <a:tab pos="441325" algn="l"/>
                <a:tab pos="536575" algn="l"/>
              </a:tabLst>
              <a:defRPr/>
            </a:pPr>
            <a:r>
              <a:rPr lang="he-IL" sz="2400" dirty="0">
                <a:latin typeface="Gisha" pitchFamily="34" charset="-79"/>
              </a:rPr>
              <a:t>החלפת כסף ב-</a:t>
            </a:r>
            <a:r>
              <a:rPr lang="en-US" sz="2400" dirty="0">
                <a:latin typeface="Gisha" pitchFamily="34" charset="-79"/>
              </a:rPr>
              <a:t>“Change”</a:t>
            </a:r>
            <a:r>
              <a:rPr lang="he-IL" sz="2400" dirty="0">
                <a:latin typeface="Gisha" pitchFamily="34" charset="-79"/>
              </a:rPr>
              <a:t> יש בכל רחבי העיר. עדיף ברחוב  </a:t>
            </a:r>
            <a:r>
              <a:rPr lang="en-US" sz="2400" b="1" dirty="0">
                <a:latin typeface="Gisha" pitchFamily="34" charset="-79"/>
              </a:rPr>
              <a:t>Tisza </a:t>
            </a:r>
            <a:r>
              <a:rPr lang="en-US" sz="2400" b="1" dirty="0" err="1">
                <a:latin typeface="Gisha" pitchFamily="34" charset="-79"/>
              </a:rPr>
              <a:t>Lajos</a:t>
            </a:r>
            <a:r>
              <a:rPr lang="he-IL" sz="2400" b="1" dirty="0">
                <a:latin typeface="Gisha" pitchFamily="34" charset="-79"/>
              </a:rPr>
              <a:t> </a:t>
            </a:r>
            <a:endParaRPr lang="he-IL" sz="2400" dirty="0">
              <a:latin typeface="Gisha" pitchFamily="34" charset="-79"/>
            </a:endParaRPr>
          </a:p>
          <a:p>
            <a:pPr marL="536575" indent="-363538">
              <a:lnSpc>
                <a:spcPct val="170000"/>
              </a:lnSpc>
              <a:spcBef>
                <a:spcPts val="600"/>
              </a:spcBef>
              <a:buClr>
                <a:schemeClr val="accent1"/>
              </a:buClr>
              <a:buSzPct val="70000"/>
              <a:tabLst>
                <a:tab pos="361950" algn="l"/>
                <a:tab pos="441325" algn="l"/>
                <a:tab pos="536575" algn="l"/>
              </a:tabLst>
              <a:defRPr/>
            </a:pPr>
            <a:r>
              <a:rPr lang="he-IL" sz="2400" dirty="0">
                <a:latin typeface="Gisha" pitchFamily="34" charset="-79"/>
              </a:rPr>
              <a:t>השער היציג :  </a:t>
            </a:r>
            <a:r>
              <a:rPr lang="en-US" sz="2400" dirty="0">
                <a:latin typeface="Gisha" pitchFamily="34" charset="-79"/>
              </a:rPr>
              <a:t>  HUF</a:t>
            </a:r>
            <a:r>
              <a:rPr lang="he-IL" sz="2400" dirty="0">
                <a:latin typeface="Gisha" pitchFamily="34" charset="-79"/>
              </a:rPr>
              <a:t>310 = 1$ 	  </a:t>
            </a:r>
            <a:r>
              <a:rPr lang="en-US" sz="2400" dirty="0">
                <a:latin typeface="Gisha" pitchFamily="34" charset="-79"/>
              </a:rPr>
              <a:t>  HUF</a:t>
            </a:r>
            <a:r>
              <a:rPr lang="he-IL" sz="2400" dirty="0">
                <a:latin typeface="Gisha" pitchFamily="34" charset="-79"/>
              </a:rPr>
              <a:t>353 = €1</a:t>
            </a:r>
          </a:p>
          <a:p>
            <a:pPr marL="536575" indent="-363538">
              <a:tabLst>
                <a:tab pos="361950" algn="l"/>
                <a:tab pos="441325" algn="l"/>
                <a:tab pos="536575" algn="l"/>
              </a:tabLst>
            </a:pPr>
            <a:endParaRPr lang="he-IL" sz="2400" dirty="0">
              <a:latin typeface="Gisha" pitchFamily="34" charset="-79"/>
            </a:endParaRP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1452948" y="59129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דגשים לפתיחת חשבון בנק</a:t>
            </a:r>
          </a:p>
        </p:txBody>
      </p:sp>
    </p:spTree>
    <p:extLst>
      <p:ext uri="{BB962C8B-B14F-4D97-AF65-F5344CB8AC3E}">
        <p14:creationId xmlns:p14="http://schemas.microsoft.com/office/powerpoint/2010/main" val="471268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מעוגל 4"/>
          <p:cNvSpPr/>
          <p:nvPr/>
        </p:nvSpPr>
        <p:spPr>
          <a:xfrm>
            <a:off x="8915409" y="2405270"/>
            <a:ext cx="1212574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חשבון בישראל</a:t>
            </a:r>
          </a:p>
        </p:txBody>
      </p:sp>
      <p:sp>
        <p:nvSpPr>
          <p:cNvPr id="6" name="מלבן מעוגל 5"/>
          <p:cNvSpPr/>
          <p:nvPr/>
        </p:nvSpPr>
        <p:spPr>
          <a:xfrm>
            <a:off x="5695132" y="2176670"/>
            <a:ext cx="1692965" cy="10535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חשבון $ או </a:t>
            </a:r>
            <a:r>
              <a:rPr lang="he-IL" dirty="0">
                <a:latin typeface="Gisha" pitchFamily="34" charset="-79"/>
              </a:rPr>
              <a:t>€ בבנק ההונגרי של הסטודנט </a:t>
            </a:r>
            <a:endParaRPr lang="he-IL" dirty="0"/>
          </a:p>
        </p:txBody>
      </p:sp>
      <p:sp>
        <p:nvSpPr>
          <p:cNvPr id="7" name="חץ ימינה 6"/>
          <p:cNvSpPr/>
          <p:nvPr/>
        </p:nvSpPr>
        <p:spPr>
          <a:xfrm rot="10800000">
            <a:off x="7802227" y="2569265"/>
            <a:ext cx="655982" cy="327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ץ ימינה 7"/>
          <p:cNvSpPr/>
          <p:nvPr/>
        </p:nvSpPr>
        <p:spPr>
          <a:xfrm rot="10800000">
            <a:off x="4750912" y="2584173"/>
            <a:ext cx="775253" cy="327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מעוגל 8"/>
          <p:cNvSpPr/>
          <p:nvPr/>
        </p:nvSpPr>
        <p:spPr>
          <a:xfrm>
            <a:off x="2826037" y="2206487"/>
            <a:ext cx="1692965" cy="10535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המרה לחשבון </a:t>
            </a:r>
            <a:r>
              <a:rPr lang="he-IL" b="1" dirty="0"/>
              <a:t>פורינט</a:t>
            </a:r>
            <a:r>
              <a:rPr lang="he-IL" dirty="0"/>
              <a:t> של הסטודנט</a:t>
            </a:r>
          </a:p>
        </p:txBody>
      </p:sp>
      <p:pic>
        <p:nvPicPr>
          <p:cNvPr id="1026" name="Picture 2" descr="Image result for â«××¨×××¡ ××©×¨××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50" y="2541932"/>
            <a:ext cx="987287" cy="74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מעוגל 10"/>
          <p:cNvSpPr/>
          <p:nvPr/>
        </p:nvSpPr>
        <p:spPr>
          <a:xfrm>
            <a:off x="8941916" y="4167789"/>
            <a:ext cx="1212574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חשבון בישראל</a:t>
            </a:r>
          </a:p>
        </p:txBody>
      </p:sp>
      <p:sp>
        <p:nvSpPr>
          <p:cNvPr id="12" name="מלבן מעוגל 11"/>
          <p:cNvSpPr/>
          <p:nvPr/>
        </p:nvSpPr>
        <p:spPr>
          <a:xfrm>
            <a:off x="5738199" y="4009571"/>
            <a:ext cx="1692965" cy="10535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חשבון $ או </a:t>
            </a:r>
            <a:r>
              <a:rPr lang="he-IL" dirty="0">
                <a:latin typeface="Gisha" pitchFamily="34" charset="-79"/>
              </a:rPr>
              <a:t>€ בבנק ההונגרי של הסטודנט </a:t>
            </a:r>
            <a:endParaRPr lang="he-IL" dirty="0"/>
          </a:p>
        </p:txBody>
      </p:sp>
      <p:sp>
        <p:nvSpPr>
          <p:cNvPr id="13" name="חץ ימינה 12"/>
          <p:cNvSpPr/>
          <p:nvPr/>
        </p:nvSpPr>
        <p:spPr>
          <a:xfrm rot="10800000">
            <a:off x="7941376" y="4372349"/>
            <a:ext cx="655982" cy="327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Picture 2" descr="Image result for â«××¨×××¡ ××©×¨××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45" y="4190960"/>
            <a:ext cx="987287" cy="74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מעוגל 17"/>
          <p:cNvSpPr/>
          <p:nvPr/>
        </p:nvSpPr>
        <p:spPr>
          <a:xfrm>
            <a:off x="8898846" y="818345"/>
            <a:ext cx="1212574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חשבון בישראל</a:t>
            </a:r>
          </a:p>
        </p:txBody>
      </p:sp>
      <p:pic>
        <p:nvPicPr>
          <p:cNvPr id="23" name="Picture 2" descr="Image result for â«××¨×××¡ ××©×¨××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15" y="918585"/>
            <a:ext cx="987287" cy="74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מלבן מעוגל 16"/>
          <p:cNvSpPr/>
          <p:nvPr/>
        </p:nvSpPr>
        <p:spPr>
          <a:xfrm>
            <a:off x="10873409" y="868464"/>
            <a:ext cx="1143000" cy="555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אופציה 1</a:t>
            </a:r>
          </a:p>
        </p:txBody>
      </p:sp>
      <p:sp>
        <p:nvSpPr>
          <p:cNvPr id="25" name="מלבן מעוגל 24"/>
          <p:cNvSpPr/>
          <p:nvPr/>
        </p:nvSpPr>
        <p:spPr>
          <a:xfrm>
            <a:off x="10873409" y="2505510"/>
            <a:ext cx="1143000" cy="555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אופציה 2</a:t>
            </a:r>
          </a:p>
        </p:txBody>
      </p:sp>
      <p:sp>
        <p:nvSpPr>
          <p:cNvPr id="26" name="מלבן מעוגל 25"/>
          <p:cNvSpPr/>
          <p:nvPr/>
        </p:nvSpPr>
        <p:spPr>
          <a:xfrm>
            <a:off x="10873409" y="4283320"/>
            <a:ext cx="1143000" cy="555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אופציה 3</a:t>
            </a:r>
          </a:p>
        </p:txBody>
      </p:sp>
    </p:spTree>
    <p:extLst>
      <p:ext uri="{BB962C8B-B14F-4D97-AF65-F5344CB8AC3E}">
        <p14:creationId xmlns:p14="http://schemas.microsoft.com/office/powerpoint/2010/main" val="285589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76400" y="-297657"/>
            <a:ext cx="10515600" cy="1325563"/>
          </a:xfrm>
        </p:spPr>
        <p:txBody>
          <a:bodyPr>
            <a:normAutofit/>
          </a:bodyPr>
          <a:lstStyle/>
          <a:p>
            <a:r>
              <a:rPr lang="he-IL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תקשורת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658140" y="177333"/>
            <a:ext cx="9105492" cy="64042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 algn="l" rtl="0">
              <a:lnSpc>
                <a:spcPct val="150000"/>
              </a:lnSpc>
              <a:defRPr/>
            </a:pPr>
            <a:endParaRPr lang="he-IL" sz="1600" dirty="0">
              <a:latin typeface="Gisha" pitchFamily="34" charset="-79"/>
              <a:cs typeface="Gisha" pitchFamily="34" charset="-79"/>
            </a:endParaRPr>
          </a:p>
          <a:p>
            <a:pPr marL="273050" indent="-273050" rtl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e-IL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isha" pitchFamily="34" charset="-79"/>
                <a:cs typeface="Gisha" pitchFamily="34" charset="-79"/>
              </a:rPr>
              <a:t>חברות הסלולר שפועלות בהונגריה:</a:t>
            </a:r>
          </a:p>
          <a:p>
            <a:pPr marL="0" indent="0" algn="l" rtl="0">
              <a:lnSpc>
                <a:spcPct val="150000"/>
              </a:lnSpc>
              <a:buNone/>
              <a:defRPr/>
            </a:pPr>
            <a:r>
              <a:rPr lang="en-US" sz="1800" dirty="0">
                <a:latin typeface="Gisha" pitchFamily="34" charset="-79"/>
                <a:cs typeface="Gisha" pitchFamily="34" charset="-79"/>
              </a:rPr>
              <a:t>T-Mobile   (</a:t>
            </a:r>
            <a:r>
              <a:rPr lang="he-IL" sz="1800" dirty="0">
                <a:latin typeface="Gisha" pitchFamily="34" charset="-79"/>
                <a:cs typeface="Gisha" pitchFamily="34" charset="-79"/>
              </a:rPr>
              <a:t>קידומת  30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)</a:t>
            </a:r>
            <a:r>
              <a:rPr lang="he-IL" sz="1800" dirty="0">
                <a:latin typeface="Gisha" pitchFamily="34" charset="-79"/>
                <a:cs typeface="Gisha" pitchFamily="34" charset="-79"/>
              </a:rPr>
              <a:t>		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          www.t-mobile.hu/english</a:t>
            </a:r>
          </a:p>
          <a:p>
            <a:pPr marL="0" indent="0" algn="l" rtl="0">
              <a:lnSpc>
                <a:spcPct val="150000"/>
              </a:lnSpc>
              <a:buNone/>
              <a:defRPr/>
            </a:pPr>
            <a:r>
              <a:rPr lang="en-US" sz="1800" b="1" dirty="0">
                <a:latin typeface="Gisha" pitchFamily="34" charset="-79"/>
                <a:cs typeface="Gisha" pitchFamily="34" charset="-79"/>
              </a:rPr>
              <a:t>Vodafone 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 (</a:t>
            </a:r>
            <a:r>
              <a:rPr lang="he-IL" sz="1800" dirty="0">
                <a:latin typeface="Gisha" pitchFamily="34" charset="-79"/>
                <a:cs typeface="Gisha" pitchFamily="34" charset="-79"/>
              </a:rPr>
              <a:t>קידומת  70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)</a:t>
            </a:r>
            <a:r>
              <a:rPr lang="he-IL" sz="1800" dirty="0">
                <a:latin typeface="Gisha" pitchFamily="34" charset="-79"/>
                <a:cs typeface="Gisha" pitchFamily="34" charset="-79"/>
              </a:rPr>
              <a:t>	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        	</a:t>
            </a:r>
            <a:r>
              <a:rPr lang="he-IL" sz="1800" dirty="0">
                <a:latin typeface="Gisha" pitchFamily="34" charset="-79"/>
                <a:cs typeface="Gisha" pitchFamily="34" charset="-79"/>
              </a:rPr>
              <a:t>     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     www.vodaphone.hu</a:t>
            </a:r>
          </a:p>
          <a:p>
            <a:pPr marL="0" indent="0" algn="l" rtl="0">
              <a:lnSpc>
                <a:spcPct val="150000"/>
              </a:lnSpc>
              <a:buNone/>
              <a:defRPr/>
            </a:pPr>
            <a:r>
              <a:rPr lang="en-US" sz="1800" dirty="0">
                <a:latin typeface="Gisha" pitchFamily="34" charset="-79"/>
                <a:cs typeface="Gisha" pitchFamily="34" charset="-79"/>
              </a:rPr>
              <a:t>Telenor      (</a:t>
            </a:r>
            <a:r>
              <a:rPr lang="he-IL" sz="1800" dirty="0">
                <a:latin typeface="Gisha" pitchFamily="34" charset="-79"/>
                <a:cs typeface="Gisha" pitchFamily="34" charset="-79"/>
              </a:rPr>
              <a:t>קידומת  20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) </a:t>
            </a:r>
            <a:r>
              <a:rPr lang="he-IL" sz="1800" dirty="0">
                <a:latin typeface="Gisha" pitchFamily="34" charset="-79"/>
                <a:cs typeface="Gisha" pitchFamily="34" charset="-79"/>
              </a:rPr>
              <a:t>		 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         </a:t>
            </a:r>
            <a:r>
              <a:rPr lang="en-US" sz="1800" dirty="0">
                <a:latin typeface="Gisha" pitchFamily="34" charset="-79"/>
                <a:cs typeface="Gisha" pitchFamily="34" charset="-79"/>
                <a:hlinkClick r:id="rId3"/>
              </a:rPr>
              <a:t>www.telenor.hu/en</a:t>
            </a:r>
            <a:endParaRPr lang="en-US" sz="1800" dirty="0">
              <a:latin typeface="Gisha" pitchFamily="34" charset="-79"/>
              <a:cs typeface="Gisha" pitchFamily="34" charset="-79"/>
            </a:endParaRPr>
          </a:p>
          <a:p>
            <a:pPr marL="0" indent="0" algn="l" rtl="0">
              <a:lnSpc>
                <a:spcPct val="150000"/>
              </a:lnSpc>
              <a:buNone/>
              <a:defRPr/>
            </a:pPr>
            <a:r>
              <a:rPr lang="en-US" sz="1800" b="1" dirty="0" err="1">
                <a:latin typeface="Gisha" pitchFamily="34" charset="-79"/>
                <a:cs typeface="Gisha" pitchFamily="34" charset="-79"/>
              </a:rPr>
              <a:t>Europetell</a:t>
            </a:r>
            <a:r>
              <a:rPr lang="en-US" sz="1800" dirty="0">
                <a:latin typeface="Gisha" pitchFamily="34" charset="-79"/>
                <a:cs typeface="Gisha" pitchFamily="34" charset="-79"/>
              </a:rPr>
              <a:t>     			        </a:t>
            </a:r>
            <a:r>
              <a:rPr lang="en-US" sz="1800" dirty="0">
                <a:latin typeface="Gisha" pitchFamily="34" charset="-79"/>
                <a:cs typeface="Gisha" pitchFamily="34" charset="-79"/>
                <a:hlinkClick r:id="rId4"/>
              </a:rPr>
              <a:t>www.europetell.hu</a:t>
            </a:r>
            <a:endParaRPr lang="en-US" sz="1800" dirty="0">
              <a:latin typeface="Gisha" pitchFamily="34" charset="-79"/>
              <a:cs typeface="Gisha" pitchFamily="34" charset="-79"/>
            </a:endParaRPr>
          </a:p>
          <a:p>
            <a:pPr marL="0" indent="0" algn="l" rtl="0">
              <a:lnSpc>
                <a:spcPct val="150000"/>
              </a:lnSpc>
              <a:buNone/>
              <a:defRPr/>
            </a:pPr>
            <a:r>
              <a:rPr lang="he-IL" sz="1800" dirty="0">
                <a:latin typeface="Gisha" pitchFamily="34" charset="-79"/>
                <a:cs typeface="Gisha" pitchFamily="34" charset="-79"/>
              </a:rPr>
              <a:t>יורופטל: הסים מגיע בדואר (כשלושה ימים) / לנסוע לבודפשט		</a:t>
            </a:r>
            <a:endParaRPr lang="en-US" sz="1800" dirty="0">
              <a:latin typeface="Gisha" pitchFamily="34" charset="-79"/>
              <a:cs typeface="Gisha" pitchFamily="34" charset="-79"/>
            </a:endParaRPr>
          </a:p>
          <a:p>
            <a:pPr marL="273050" indent="-273050" rtl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e-IL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isha" pitchFamily="34" charset="-79"/>
                <a:cs typeface="Gisha" pitchFamily="34" charset="-79"/>
              </a:rPr>
              <a:t>חברות לחיבור אינטרנט:</a:t>
            </a:r>
          </a:p>
          <a:p>
            <a:pPr marL="1039813" lvl="2" indent="-27305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dirty="0" err="1">
                <a:latin typeface="Gisha" pitchFamily="34" charset="-79"/>
                <a:cs typeface="Gisha" pitchFamily="34" charset="-79"/>
              </a:rPr>
              <a:t>Invitel</a:t>
            </a:r>
            <a:endParaRPr lang="en-US" sz="1800" dirty="0">
              <a:latin typeface="Gisha" pitchFamily="34" charset="-79"/>
              <a:cs typeface="Gisha" pitchFamily="34" charset="-79"/>
            </a:endParaRPr>
          </a:p>
          <a:p>
            <a:pPr marL="1039813" lvl="2" indent="-273050" algn="l" rtl="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1800" dirty="0">
                <a:latin typeface="Gisha" pitchFamily="34" charset="-79"/>
                <a:cs typeface="Gisha" pitchFamily="34" charset="-79"/>
              </a:rPr>
              <a:t>T-HOME </a:t>
            </a:r>
          </a:p>
          <a:p>
            <a:pPr marL="1039813" lvl="2" indent="-273050" algn="ctr" rtl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e-IL" sz="1800" b="1" dirty="0">
                <a:latin typeface="Gisha" pitchFamily="34" charset="-79"/>
                <a:cs typeface="Gisha" pitchFamily="34" charset="-79"/>
              </a:rPr>
              <a:t>        </a:t>
            </a:r>
            <a:r>
              <a:rPr lang="he-IL" sz="1600" b="1" dirty="0">
                <a:latin typeface="Gisha" pitchFamily="34" charset="-79"/>
                <a:cs typeface="Gisha" pitchFamily="34" charset="-79"/>
              </a:rPr>
              <a:t>חיבור דירה לאינטרנט לוקח (לרוב) עד שבועיים.</a:t>
            </a:r>
          </a:p>
          <a:p>
            <a:pPr marL="1039813" lvl="2" indent="-273050" algn="ctr" rtl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he-IL" sz="1600" b="1" dirty="0">
                <a:latin typeface="Gisha" pitchFamily="34" charset="-79"/>
                <a:cs typeface="Gisha" pitchFamily="34" charset="-79"/>
              </a:rPr>
              <a:t>    לשים לב לתוספות לא נחוצות בחוזה שניתן לבטל, חבילת אינטרנט כ- 4000-5000 פורינט!</a:t>
            </a:r>
          </a:p>
        </p:txBody>
      </p:sp>
      <p:pic>
        <p:nvPicPr>
          <p:cNvPr id="6" name="Picture 5" descr="T-Mobi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5864" y="1305550"/>
            <a:ext cx="13843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omep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39872" y="1806016"/>
            <a:ext cx="747713" cy="4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http://images04.olx.com.pk/ui/11/80/97/1302836052_177057397_1-Pictures-of--FEMALE-CSRs-FOR-TELENOR-FRANCHISE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221579" y="2356006"/>
            <a:ext cx="1249363" cy="533400"/>
          </a:xfrm>
          <a:prstGeom prst="rect">
            <a:avLst/>
          </a:prstGeom>
        </p:spPr>
      </p:pic>
      <p:pic>
        <p:nvPicPr>
          <p:cNvPr id="9" name="Picture 4" descr="Image result for T HOME">
            <a:extLst>
              <a:ext uri="{FF2B5EF4-FFF2-40B4-BE49-F238E27FC236}">
                <a16:creationId xmlns:a16="http://schemas.microsoft.com/office/drawing/2014/main" id="{A6C75289-B309-47FA-93E3-6749E481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0" y="470894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invitel">
            <a:extLst>
              <a:ext uri="{FF2B5EF4-FFF2-40B4-BE49-F238E27FC236}">
                <a16:creationId xmlns:a16="http://schemas.microsoft.com/office/drawing/2014/main" id="{368368E5-7E86-473D-9153-6D2082D28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24274"/>
          <a:stretch/>
        </p:blipFill>
        <p:spPr bwMode="auto">
          <a:xfrm>
            <a:off x="4875739" y="4432694"/>
            <a:ext cx="983569" cy="3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/>
          <a:srcRect l="2344" t="10417" r="64861" b="62500"/>
          <a:stretch>
            <a:fillRect/>
          </a:stretch>
        </p:blipFill>
        <p:spPr bwMode="auto">
          <a:xfrm>
            <a:off x="1233112" y="2977195"/>
            <a:ext cx="1127052" cy="52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52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76400" y="-334963"/>
            <a:ext cx="10515600" cy="1325563"/>
          </a:xfrm>
        </p:spPr>
        <p:txBody>
          <a:bodyPr>
            <a:normAutofit/>
          </a:bodyPr>
          <a:lstStyle/>
          <a:p>
            <a:r>
              <a:rPr lang="he-IL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תחבורה ציבורית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624528" y="855688"/>
            <a:ext cx="8929688" cy="58499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None/>
            </a:pPr>
            <a:r>
              <a:rPr lang="en-US" sz="2000" b="1" dirty="0" err="1"/>
              <a:t>Tükebusz</a:t>
            </a:r>
            <a:r>
              <a:rPr lang="en-US" sz="2000" b="1" dirty="0"/>
              <a:t> </a:t>
            </a:r>
            <a:r>
              <a:rPr lang="en-US" sz="2000" b="1" dirty="0" err="1"/>
              <a:t>Zrt</a:t>
            </a:r>
            <a:r>
              <a:rPr lang="en-US" sz="2000" dirty="0"/>
              <a:t> (from February 2012) and     </a:t>
            </a:r>
            <a:r>
              <a:rPr lang="en-US" sz="2000" b="1" dirty="0"/>
              <a:t>PK </a:t>
            </a:r>
            <a:r>
              <a:rPr lang="en-US" sz="2000" b="1" dirty="0" err="1"/>
              <a:t>Zrt</a:t>
            </a:r>
            <a:r>
              <a:rPr lang="en-US" sz="2000" dirty="0"/>
              <a:t> (</a:t>
            </a:r>
            <a:r>
              <a:rPr lang="en-US" sz="2000" dirty="0" err="1"/>
              <a:t>Pécsi</a:t>
            </a:r>
            <a:r>
              <a:rPr lang="en-US" sz="2000" dirty="0"/>
              <a:t> </a:t>
            </a:r>
            <a:r>
              <a:rPr lang="en-US" sz="2000" dirty="0" err="1"/>
              <a:t>Közlekedési</a:t>
            </a:r>
            <a:r>
              <a:rPr lang="en-US" sz="2000" dirty="0"/>
              <a:t> </a:t>
            </a:r>
            <a:r>
              <a:rPr lang="en-US" sz="2000" dirty="0" err="1"/>
              <a:t>Zrt</a:t>
            </a:r>
            <a:r>
              <a:rPr lang="en-US" sz="2000" dirty="0"/>
              <a:t>)</a:t>
            </a:r>
            <a:endParaRPr lang="he-IL" sz="2000" dirty="0"/>
          </a:p>
          <a:p>
            <a:pPr algn="ctr">
              <a:lnSpc>
                <a:spcPct val="80000"/>
              </a:lnSpc>
              <a:buNone/>
            </a:pPr>
            <a:endParaRPr lang="he-IL" sz="2000" b="1" dirty="0">
              <a:latin typeface="Gisha" pitchFamily="34" charset="-79"/>
              <a:cs typeface="Gisha" pitchFamily="34" charset="-79"/>
            </a:endParaRPr>
          </a:p>
          <a:p>
            <a:pPr>
              <a:lnSpc>
                <a:spcPct val="80000"/>
              </a:lnSpc>
              <a:buNone/>
            </a:pPr>
            <a:r>
              <a:rPr lang="he-IL" sz="2200" b="1" dirty="0">
                <a:latin typeface="Gisha" pitchFamily="34" charset="-79"/>
                <a:cs typeface="Gisha" pitchFamily="34" charset="-79"/>
              </a:rPr>
              <a:t>סוגי תחבורה: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e-IL" sz="2200" dirty="0">
                <a:latin typeface="Gisha" pitchFamily="34" charset="-79"/>
                <a:cs typeface="Gisha" pitchFamily="34" charset="-79"/>
              </a:rPr>
              <a:t>חשמלית – טראם - </a:t>
            </a:r>
            <a:r>
              <a:rPr lang="en-US" sz="2200" dirty="0" err="1">
                <a:latin typeface="Gisha" pitchFamily="34" charset="-79"/>
                <a:cs typeface="Gisha" pitchFamily="34" charset="-79"/>
              </a:rPr>
              <a:t>vilamos</a:t>
            </a:r>
            <a:r>
              <a:rPr lang="he-IL" sz="2200" dirty="0">
                <a:latin typeface="Gisha" pitchFamily="34" charset="-79"/>
                <a:cs typeface="Gisha" pitchFamily="34" charset="-79"/>
              </a:rPr>
              <a:t> קווים 2 ו- 1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e-IL" sz="2200" dirty="0">
                <a:latin typeface="Gisha" pitchFamily="34" charset="-79"/>
                <a:cs typeface="Gisha" pitchFamily="34" charset="-79"/>
              </a:rPr>
              <a:t>אוטובוסים כרטיס מסוג אחד לכל סוגי התחבורה.</a:t>
            </a:r>
          </a:p>
          <a:p>
            <a:pPr>
              <a:lnSpc>
                <a:spcPct val="80000"/>
              </a:lnSpc>
            </a:pPr>
            <a:r>
              <a:rPr lang="he-IL" sz="2200" dirty="0">
                <a:latin typeface="Gisha" pitchFamily="34" charset="-79"/>
                <a:cs typeface="Gisha" pitchFamily="34" charset="-79"/>
              </a:rPr>
              <a:t>ניקוב כרטיס באופן עצמאי (מכונות כתומות! זהירות מקנסות)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e-IL" sz="2200" dirty="0">
                <a:latin typeface="Gisha" pitchFamily="34" charset="-79"/>
                <a:cs typeface="Gisha" pitchFamily="34" charset="-79"/>
              </a:rPr>
              <a:t>שבילי אופניים (אורות חובה / מחזרי אור עפ"י חוק)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he-IL" sz="2200" dirty="0">
              <a:latin typeface="Gisha" pitchFamily="34" charset="-79"/>
              <a:cs typeface="Gisha" pitchFamily="34" charset="-79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he-IL" sz="2200" b="1" dirty="0">
                <a:latin typeface="Gisha" pitchFamily="34" charset="-79"/>
                <a:cs typeface="Gisha" pitchFamily="34" charset="-79"/>
              </a:rPr>
              <a:t>עלויות: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he-IL" sz="2200" dirty="0">
                <a:latin typeface="Gisha" pitchFamily="34" charset="-79"/>
                <a:cs typeface="Gisha" pitchFamily="34" charset="-79"/>
              </a:rPr>
              <a:t>כרטיס בודד  400 </a:t>
            </a:r>
            <a:r>
              <a:rPr lang="en-US" sz="2200" dirty="0">
                <a:latin typeface="Gisha" pitchFamily="34" charset="-79"/>
                <a:cs typeface="Gisha" pitchFamily="34" charset="-79"/>
              </a:rPr>
              <a:t>HUF</a:t>
            </a:r>
            <a:r>
              <a:rPr lang="he-IL" sz="2200" dirty="0">
                <a:latin typeface="Gisha" pitchFamily="34" charset="-79"/>
                <a:cs typeface="Gisha" pitchFamily="34" charset="-79"/>
              </a:rPr>
              <a:t> כ- 6 ₪ ניתן לקנות אצל הנהג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he-IL" sz="2200" dirty="0">
                <a:latin typeface="Gisha" pitchFamily="34" charset="-79"/>
                <a:cs typeface="Gisha" pitchFamily="34" charset="-79"/>
              </a:rPr>
              <a:t>חופשי חודשי לסטודנטים  3500 </a:t>
            </a:r>
            <a:r>
              <a:rPr lang="en-US" sz="2200" dirty="0">
                <a:latin typeface="Gisha" pitchFamily="34" charset="-79"/>
                <a:cs typeface="Gisha" pitchFamily="34" charset="-79"/>
              </a:rPr>
              <a:t>HUF</a:t>
            </a:r>
            <a:r>
              <a:rPr lang="he-IL" sz="2200" dirty="0">
                <a:latin typeface="Gisha" pitchFamily="34" charset="-79"/>
                <a:cs typeface="Gisha" pitchFamily="34" charset="-79"/>
              </a:rPr>
              <a:t> כ- 52 ₪ ניתן לקנות בדוכנים באזורים מרכזיים </a:t>
            </a:r>
          </a:p>
          <a:p>
            <a:pPr>
              <a:lnSpc>
                <a:spcPct val="80000"/>
              </a:lnSpc>
            </a:pPr>
            <a:endParaRPr lang="he-IL" sz="2200" dirty="0">
              <a:latin typeface="Gisha" pitchFamily="34" charset="-79"/>
              <a:cs typeface="Gisha" pitchFamily="34" charset="-79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sz="2000" i="1" dirty="0">
                <a:latin typeface="Gisha" pitchFamily="34" charset="-79"/>
                <a:cs typeface="Gisha" pitchFamily="34" charset="-79"/>
              </a:rPr>
              <a:t>	</a:t>
            </a:r>
            <a:r>
              <a:rPr lang="en-US" sz="2000" dirty="0">
                <a:latin typeface="Gisha" pitchFamily="34" charset="-79"/>
                <a:cs typeface="Gisha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4553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76400" y="5895974"/>
            <a:ext cx="10515600" cy="1325563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אשרת שהייה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39448" y="145143"/>
            <a:ext cx="11160279" cy="5965371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he-IL" sz="2000" b="1" dirty="0">
                <a:latin typeface="Gisha" pitchFamily="34" charset="-79"/>
              </a:rPr>
              <a:t>   </a:t>
            </a:r>
            <a:r>
              <a:rPr lang="he-IL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Gisha" pitchFamily="34" charset="-79"/>
              </a:rPr>
              <a:t>סטודנט חייב חודש לאחר הגעה להונגריה לעשות אשרת שהייה הונגרית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he-IL" sz="2000" dirty="0">
                <a:latin typeface="Gisha" pitchFamily="34" charset="-79"/>
              </a:rPr>
              <a:t>לצורך אשרת שהייה יש להביא את המסמכים הבאים: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טופס אשרת שהייה (מקבלים </a:t>
            </a:r>
            <a:r>
              <a:rPr lang="he-IL" sz="2000" dirty="0" err="1">
                <a:latin typeface="Gisha" pitchFamily="34" charset="-79"/>
              </a:rPr>
              <a:t>מהאונ</a:t>
            </a:r>
            <a:r>
              <a:rPr lang="he-IL" sz="2000" dirty="0">
                <a:latin typeface="Gisha" pitchFamily="34" charset="-79"/>
              </a:rPr>
              <a:t>')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אישור לימודים בהונגרית (מקבלים </a:t>
            </a:r>
            <a:r>
              <a:rPr lang="he-IL" sz="2000" dirty="0" err="1">
                <a:latin typeface="Gisha" pitchFamily="34" charset="-79"/>
              </a:rPr>
              <a:t>מהאונ</a:t>
            </a:r>
            <a:r>
              <a:rPr lang="he-IL" sz="2000" dirty="0">
                <a:latin typeface="Gisha" pitchFamily="34" charset="-79"/>
              </a:rPr>
              <a:t>')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אישור על הצהרת כתובת (מקבלים </a:t>
            </a:r>
            <a:r>
              <a:rPr lang="he-IL" sz="2000" dirty="0" err="1">
                <a:latin typeface="Gisha" pitchFamily="34" charset="-79"/>
              </a:rPr>
              <a:t>מהאונ</a:t>
            </a:r>
            <a:r>
              <a:rPr lang="he-IL" sz="2000" dirty="0">
                <a:latin typeface="Gisha" pitchFamily="34" charset="-79"/>
              </a:rPr>
              <a:t>' וצריך להחתים את בעל  הדירה)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דרכון (תקף לפחות לשנה) + צילום דרכון.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חוזה שכירות בהונגרית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אישור על פתיחת חשבון בנק (1000$-2000$). (תקף ל- 30 יום).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ביטוח רפואי בתוקף.</a:t>
            </a: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בול ממשלתי על סך של 18000</a:t>
            </a:r>
            <a:r>
              <a:rPr lang="en-US" sz="2000" dirty="0">
                <a:latin typeface="Gisha" pitchFamily="34" charset="-79"/>
              </a:rPr>
              <a:t>FT </a:t>
            </a:r>
            <a:r>
              <a:rPr lang="he-IL" sz="2000" dirty="0">
                <a:latin typeface="Gisha" pitchFamily="34" charset="-79"/>
              </a:rPr>
              <a:t> (קונים בסניפי הדואר </a:t>
            </a:r>
            <a:r>
              <a:rPr lang="en-US" sz="2000" b="1" dirty="0"/>
              <a:t>ILLETÉKBÉLYEG</a:t>
            </a:r>
            <a:r>
              <a:rPr lang="he-IL" sz="2000" dirty="0"/>
              <a:t>)</a:t>
            </a:r>
            <a:endParaRPr lang="he-IL" sz="2000" dirty="0">
              <a:latin typeface="Gisha" pitchFamily="34" charset="-79"/>
            </a:endParaRPr>
          </a:p>
          <a:p>
            <a:pPr marL="609600" indent="-609600">
              <a:lnSpc>
                <a:spcPct val="100000"/>
              </a:lnSpc>
              <a:buFont typeface="Wingdings" pitchFamily="2" charset="2"/>
              <a:buAutoNum type="arabicPeriod"/>
              <a:defRPr/>
            </a:pPr>
            <a:r>
              <a:rPr lang="he-IL" sz="2000" dirty="0">
                <a:latin typeface="Gisha" pitchFamily="34" charset="-79"/>
              </a:rPr>
              <a:t>תמונת פספורט *1</a:t>
            </a:r>
          </a:p>
          <a:p>
            <a:pPr marL="609600" indent="-609600" algn="ctr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he-IL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Gisha" pitchFamily="34" charset="-79"/>
              </a:rPr>
              <a:t>יש לגשת עם כל הטפסים למשרד ההגירה המקומי </a:t>
            </a:r>
            <a:r>
              <a:rPr lang="en-US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Gisha" pitchFamily="34" charset="-79"/>
              </a:rPr>
              <a:t>Immigration office</a:t>
            </a:r>
            <a:endParaRPr lang="he-IL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Gisha" pitchFamily="34" charset="-79"/>
            </a:endParaRPr>
          </a:p>
          <a:p>
            <a:pPr marL="609600" indent="-609600" algn="ctr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Gisha" pitchFamily="34" charset="-79"/>
                <a:hlinkClick r:id="rId4"/>
              </a:rPr>
              <a:t>http://www.bmbah.hu/index.php?lang=en</a:t>
            </a:r>
            <a:r>
              <a:rPr lang="en-US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Gisha" pitchFamily="34" charset="-79"/>
              </a:rPr>
              <a:t> </a:t>
            </a:r>
            <a:r>
              <a:rPr lang="he-IL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Gisha" pitchFamily="34" charset="-79"/>
              </a:rPr>
              <a:t> </a:t>
            </a:r>
            <a:r>
              <a:rPr lang="he-IL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Gisha" pitchFamily="34" charset="-79"/>
              </a:rPr>
              <a:t>ניתן לקבוע תור באינטרנט</a:t>
            </a:r>
            <a:endParaRPr lang="he-IL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Gisha" pitchFamily="34" charset="-79"/>
            </a:endParaRPr>
          </a:p>
          <a:p>
            <a:pPr marL="609600" indent="-609600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he-IL" sz="2000" dirty="0">
                <a:latin typeface="Gisha" pitchFamily="34" charset="-79"/>
              </a:rPr>
              <a:t>  </a:t>
            </a:r>
            <a:endParaRPr lang="en-US" sz="2000" dirty="0">
              <a:latin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99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0257" y="4836886"/>
            <a:ext cx="22860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ttps://scontent-frt3-2.xx.fbcdn.net/v/t34.0-12/19858711_10213536173379104_300925504_n.jpg?oh=ab1bd2a304e90d8f416f3f71795c4dca&amp;oe=5960194E">
            <a:extLst>
              <a:ext uri="{FF2B5EF4-FFF2-40B4-BE49-F238E27FC236}">
                <a16:creationId xmlns:a16="http://schemas.microsoft.com/office/drawing/2014/main" id="{6B58DFE0-470B-4267-98A2-EC4C5A01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57" y="2963976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frt3-2.xx.fbcdn.net/v/t34.0-12/19874042_10213536173339103_1203560817_n.jpg?oh=0a6ffef635954f20e3f5b21b2b8831c9&amp;oe=59601EF3">
            <a:extLst>
              <a:ext uri="{FF2B5EF4-FFF2-40B4-BE49-F238E27FC236}">
                <a16:creationId xmlns:a16="http://schemas.microsoft.com/office/drawing/2014/main" id="{BE1322B7-27DD-4184-B492-EA9F29C5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40" y="4704853"/>
            <a:ext cx="2887761" cy="19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frt3-2.xx.fbcdn.net/v/t34.0-12/19849082_10213536173259101_587505899_n.jpg?oh=cd0b2dab2a3f9cf2fe43a6e3f2591122&amp;oe=595F3FE9">
            <a:extLst>
              <a:ext uri="{FF2B5EF4-FFF2-40B4-BE49-F238E27FC236}">
                <a16:creationId xmlns:a16="http://schemas.microsoft.com/office/drawing/2014/main" id="{2BFD05A3-64E6-4CA6-8359-DACA76D5C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75" y="4979648"/>
            <a:ext cx="134112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-frt3-2.xx.fbcdn.net/v/t34.0-12/19848796_10213536173499107_2085742732_n.jpg?oh=a6e7b7da9360bc746b959a7112845018&amp;oe=595F4C78">
            <a:extLst>
              <a:ext uri="{FF2B5EF4-FFF2-40B4-BE49-F238E27FC236}">
                <a16:creationId xmlns:a16="http://schemas.microsoft.com/office/drawing/2014/main" id="{0CC7EF2E-C8B5-4E61-9719-2022EE4E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53" y="3505200"/>
            <a:ext cx="1962495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content-frt3-2.xx.fbcdn.net/v/t34.0-12/19873681_10213536173419105_730689393_n.jpg?oh=b6b49a13c41692e96f51de9cfefa9cd6&amp;oe=595F1EA0">
            <a:extLst>
              <a:ext uri="{FF2B5EF4-FFF2-40B4-BE49-F238E27FC236}">
                <a16:creationId xmlns:a16="http://schemas.microsoft.com/office/drawing/2014/main" id="{E1D8C286-3BB9-4B8D-AF25-A22D9261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85" y="4753430"/>
            <a:ext cx="1145535" cy="190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content-frt3-2.xx.fbcdn.net/v/t34.0-12/19848946_10213536173659111_1597485019_n.jpg?oh=2cb33a2e319c5ce1e4e2f878c259c050&amp;oe=595F3D8E">
            <a:extLst>
              <a:ext uri="{FF2B5EF4-FFF2-40B4-BE49-F238E27FC236}">
                <a16:creationId xmlns:a16="http://schemas.microsoft.com/office/drawing/2014/main" id="{5444D69A-26BE-4222-99F6-3D6CCF38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791" y="1369104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content-frt3-2.xx.fbcdn.net/v/t34.0-12/19849245_10213536173779114_1098709298_n.jpg?oh=96b7cb4ab30e9582d002b90f6095cca1&amp;oe=595EF1D9">
            <a:extLst>
              <a:ext uri="{FF2B5EF4-FFF2-40B4-BE49-F238E27FC236}">
                <a16:creationId xmlns:a16="http://schemas.microsoft.com/office/drawing/2014/main" id="{96221775-0FB3-4AE3-9F44-B881E9D5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79" y="1457664"/>
            <a:ext cx="1129735" cy="15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scontent-frt3-2.xx.fbcdn.net/v/t34.0-12/19758050_10213536173859116_1058295217_n.jpg?oh=9f31faf95a384fc5d3c0acbe56642ebb&amp;oe=59600DE6">
            <a:extLst>
              <a:ext uri="{FF2B5EF4-FFF2-40B4-BE49-F238E27FC236}">
                <a16:creationId xmlns:a16="http://schemas.microsoft.com/office/drawing/2014/main" id="{7A83B472-D634-4BEF-8256-6CF9468F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87" y="1280320"/>
            <a:ext cx="1262743" cy="16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scontent-frt3-2.xx.fbcdn.net/v/t34.0-12/19679786_10213536174579134_1611718636_n.jpg?oh=81abcc65b1d0b8314a78452b70721c77&amp;oe=595F322A">
            <a:extLst>
              <a:ext uri="{FF2B5EF4-FFF2-40B4-BE49-F238E27FC236}">
                <a16:creationId xmlns:a16="http://schemas.microsoft.com/office/drawing/2014/main" id="{447ACEBD-ED41-4DEE-8D96-6D4A8D42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28" y="2510972"/>
            <a:ext cx="1476707" cy="19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scontent-frt3-2.xx.fbcdn.net/v/t34.0-12/19849159_10213536174339128_1643470512_n.jpg?oh=6580d6903c4e389d6aad679b6d2356ff&amp;oe=595EF11E">
            <a:extLst>
              <a:ext uri="{FF2B5EF4-FFF2-40B4-BE49-F238E27FC236}">
                <a16:creationId xmlns:a16="http://schemas.microsoft.com/office/drawing/2014/main" id="{0BF6C5EA-9BD7-4224-8253-B133F78B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33" y="2514600"/>
            <a:ext cx="1379664" cy="183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scontent-frt3-2.xx.fbcdn.net/v/t34.0-12/19756129_10213536174419130_898801671_n.jpg?oh=5b91aaaf14e22c28d6fa4f8ac91a7c0e&amp;oe=595F2A7C">
            <a:extLst>
              <a:ext uri="{FF2B5EF4-FFF2-40B4-BE49-F238E27FC236}">
                <a16:creationId xmlns:a16="http://schemas.microsoft.com/office/drawing/2014/main" id="{C3657737-3226-43ED-AC60-7F4FB8B5D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43" y="48852"/>
            <a:ext cx="1141728" cy="11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scontent-frt3-2.xx.fbcdn.net/v/t34.0-12/19756166_10213536173899117_1133230381_n.jpg?oh=96747bdae962207085ade4b21f54a794&amp;oe=59601E6A">
            <a:extLst>
              <a:ext uri="{FF2B5EF4-FFF2-40B4-BE49-F238E27FC236}">
                <a16:creationId xmlns:a16="http://schemas.microsoft.com/office/drawing/2014/main" id="{A60EAB6B-92C3-4DB5-8107-EBCB17833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1" b="17612"/>
          <a:stretch/>
        </p:blipFill>
        <p:spPr bwMode="auto">
          <a:xfrm>
            <a:off x="4284674" y="1204685"/>
            <a:ext cx="2205778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s://scontent-frt3-2.xx.fbcdn.net/v/t34.0-12/19832499_10213536173819115_1340753381_n.jpg?oh=3532b1d209d63bfe3da17b8c24e8972f&amp;oe=595F5334">
            <a:extLst>
              <a:ext uri="{FF2B5EF4-FFF2-40B4-BE49-F238E27FC236}">
                <a16:creationId xmlns:a16="http://schemas.microsoft.com/office/drawing/2014/main" id="{AB6D78E1-F4D0-45C6-B28A-B2E4B38D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353" y="716582"/>
            <a:ext cx="2342257" cy="175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s://scontent-frt3-2.xx.fbcdn.net/v/t34.0-12/19756124_10213536174299127_1297942211_n.jpg?oh=9989d0c862f025e43dc2f18d3cc01094&amp;oe=595F5043">
            <a:extLst>
              <a:ext uri="{FF2B5EF4-FFF2-40B4-BE49-F238E27FC236}">
                <a16:creationId xmlns:a16="http://schemas.microsoft.com/office/drawing/2014/main" id="{52E2A46C-54D9-4AA9-8E5C-FB1C250E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668" y="2746829"/>
            <a:ext cx="150495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s://scontent-frt3-2.xx.fbcdn.net/v/t34.0-12/19858873_10213536173699112_283976460_n.jpg?oh=35f74feb72ce771610b7db125f2f87b9&amp;oe=595EEE9D">
            <a:extLst>
              <a:ext uri="{FF2B5EF4-FFF2-40B4-BE49-F238E27FC236}">
                <a16:creationId xmlns:a16="http://schemas.microsoft.com/office/drawing/2014/main" id="{5FBBB511-A12C-47F8-9B93-D4622BB2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874" y="37968"/>
            <a:ext cx="1259927" cy="12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ttps://scontent-frt3-2.xx.fbcdn.net/v/t34.0-12/19668027_10213536174539133_1919162327_n.jpg?oh=e9c852fc8ffa41ebb5549d38f36397f2&amp;oe=595EE167">
            <a:extLst>
              <a:ext uri="{FF2B5EF4-FFF2-40B4-BE49-F238E27FC236}">
                <a16:creationId xmlns:a16="http://schemas.microsoft.com/office/drawing/2014/main" id="{2E76E687-26F4-4C16-8FFA-AFF2C0E5F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25308" r="-650" b="21763"/>
          <a:stretch/>
        </p:blipFill>
        <p:spPr bwMode="auto">
          <a:xfrm>
            <a:off x="4568829" y="1"/>
            <a:ext cx="1637469" cy="11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3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5520" y="6283164"/>
            <a:ext cx="84742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בקשת אישור כניסה להונגריה 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C569B-6D0D-4050-AC27-99CF52C87C46}"/>
              </a:ext>
            </a:extLst>
          </p:cNvPr>
          <p:cNvSpPr txBox="1"/>
          <p:nvPr/>
        </p:nvSpPr>
        <p:spPr>
          <a:xfrm>
            <a:off x="68192" y="335280"/>
            <a:ext cx="11931536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1"/>
            <a:r>
              <a:rPr lang="he-IL" b="1" dirty="0">
                <a:solidFill>
                  <a:srgbClr val="D45D08"/>
                </a:solidFill>
                <a:effectLst/>
                <a:latin typeface="almoni-dl-aaa-400"/>
              </a:rPr>
              <a:t>איך להיכנס להונגריה בימי קורונה: </a:t>
            </a:r>
            <a:endParaRPr lang="he-IL" b="1" dirty="0">
              <a:effectLst/>
            </a:endParaRPr>
          </a:p>
          <a:p>
            <a:pPr rtl="1">
              <a:lnSpc>
                <a:spcPct val="250000"/>
              </a:lnSpc>
            </a:pPr>
            <a:r>
              <a:rPr lang="he-IL" dirty="0">
                <a:effectLst/>
                <a:latin typeface="almoni-dl-aaa-400"/>
              </a:rPr>
              <a:t>כל אזרח ישראלי/אירופאי נדרש לבקש אישור כניסה מיוחד להונגריה וזאת בעקבות נגיף הקורונה, כל מי שנכנס אז איך עושים את זה?  </a:t>
            </a:r>
            <a:endParaRPr lang="he-IL" dirty="0">
              <a:effectLst/>
            </a:endParaRPr>
          </a:p>
          <a:p>
            <a:pPr rtl="1">
              <a:lnSpc>
                <a:spcPct val="250000"/>
              </a:lnSpc>
            </a:pPr>
            <a:r>
              <a:rPr lang="he-IL" b="1" u="sng" dirty="0">
                <a:effectLst/>
                <a:latin typeface="almoni-dl-aaa-400"/>
              </a:rPr>
              <a:t>שלב 1: </a:t>
            </a:r>
            <a:r>
              <a:rPr lang="he-IL" dirty="0">
                <a:effectLst/>
                <a:latin typeface="almoni-dl-aaa-400"/>
              </a:rPr>
              <a:t>למלא בקשת כניסה באתר משטרת הונגריה 7 ימים לפני הטיסה </a:t>
            </a:r>
            <a:endParaRPr lang="he-IL" dirty="0">
              <a:effectLst/>
            </a:endParaRPr>
          </a:p>
          <a:p>
            <a:pPr marL="741363" indent="115888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e-IL" dirty="0">
                <a:effectLst/>
                <a:latin typeface="almoni-dl-aaa-400"/>
              </a:rPr>
              <a:t>   קישור לאתר המשטרה לבקשת כניסה להונגריה:   </a:t>
            </a:r>
            <a:r>
              <a:rPr lang="en-US" u="sng" dirty="0">
                <a:effectLst/>
                <a:latin typeface="almoni-dl-aaa-400"/>
                <a:hlinkClick r:id="rId3"/>
              </a:rPr>
              <a:t>https://ugyintezes.police.hu/en/uj-ugy-inditasa</a:t>
            </a:r>
            <a:r>
              <a:rPr lang="en-US" dirty="0">
                <a:effectLst/>
                <a:latin typeface="almoni-dl-aaa-400"/>
                <a:hlinkClick r:id="rId3"/>
              </a:rPr>
              <a:t> </a:t>
            </a:r>
            <a:endParaRPr lang="en-US" dirty="0">
              <a:effectLst/>
              <a:latin typeface="almoni-dl-aaa-400"/>
            </a:endParaRPr>
          </a:p>
          <a:p>
            <a:pPr marL="741363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e-IL" dirty="0">
                <a:effectLst/>
                <a:latin typeface="almoni-dl-aaa-400"/>
              </a:rPr>
              <a:t>   הורדת מסמך המסביר כיצד למלא את הבקשה צעד אחר צעד. </a:t>
            </a:r>
            <a:r>
              <a:rPr lang="he-IL" u="sng" dirty="0">
                <a:effectLst/>
                <a:latin typeface="almoni-dl-aaa-400"/>
              </a:rPr>
              <a:t>(להורדה)</a:t>
            </a:r>
            <a:endParaRPr lang="he-IL" dirty="0">
              <a:effectLst/>
              <a:latin typeface="almoni-dl-aaa-400"/>
            </a:endParaRPr>
          </a:p>
          <a:p>
            <a:pPr>
              <a:lnSpc>
                <a:spcPct val="250000"/>
              </a:lnSpc>
            </a:pPr>
            <a:r>
              <a:rPr lang="he-IL" b="1" u="sng" dirty="0">
                <a:latin typeface="almoni-dl-aaa-400"/>
              </a:rPr>
              <a:t>שלב 2: </a:t>
            </a:r>
            <a:r>
              <a:rPr lang="he-IL" dirty="0">
                <a:latin typeface="almoni-dl-aaa-400"/>
              </a:rPr>
              <a:t>יש לבצע בדיקות קורנה 3 ימים לפני הטיסה. </a:t>
            </a:r>
            <a:endParaRPr lang="he-IL" dirty="0"/>
          </a:p>
          <a:p>
            <a:pPr>
              <a:lnSpc>
                <a:spcPct val="250000"/>
              </a:lnSpc>
            </a:pPr>
            <a:r>
              <a:rPr lang="he-IL" b="1" u="sng" dirty="0">
                <a:latin typeface="almoni-dl-aaa-400"/>
              </a:rPr>
              <a:t>שלב 3: </a:t>
            </a:r>
            <a:r>
              <a:rPr lang="he-IL" dirty="0">
                <a:latin typeface="almoni-dl-aaa-400"/>
              </a:rPr>
              <a:t>למלא טופס אישור </a:t>
            </a:r>
            <a:r>
              <a:rPr lang="he-IL" dirty="0" err="1">
                <a:latin typeface="almoni-dl-aaa-400"/>
              </a:rPr>
              <a:t>יציא</a:t>
            </a:r>
            <a:r>
              <a:rPr lang="he-IL" dirty="0">
                <a:latin typeface="almoni-dl-aaa-400"/>
              </a:rPr>
              <a:t> מישראל בקישור הבא: </a:t>
            </a:r>
            <a:r>
              <a:rPr lang="en-US" dirty="0">
                <a:latin typeface="almoni-dl-aaa-400"/>
                <a:hlinkClick r:id="rId4"/>
              </a:rPr>
              <a:t>https://www.gov.il/he/service/request-depart-from-israel-covid19</a:t>
            </a:r>
            <a:r>
              <a:rPr lang="he-IL" dirty="0">
                <a:latin typeface="almoni-dl-aaa-400"/>
                <a:hlinkClick r:id="rId4"/>
              </a:rPr>
              <a:t> </a:t>
            </a:r>
            <a:endParaRPr lang="he-IL" dirty="0">
              <a:latin typeface="almoni-dl-aaa-400"/>
            </a:endParaRPr>
          </a:p>
          <a:p>
            <a:pPr rtl="1">
              <a:lnSpc>
                <a:spcPct val="250000"/>
              </a:lnSpc>
            </a:pPr>
            <a:r>
              <a:rPr lang="he-IL" b="1" u="sng" dirty="0">
                <a:effectLst/>
                <a:latin typeface="almoni-dl-aaa-400"/>
              </a:rPr>
              <a:t>שלב 4: </a:t>
            </a:r>
            <a:r>
              <a:rPr lang="he-IL" dirty="0">
                <a:effectLst/>
                <a:latin typeface="almoni-dl-aaa-400"/>
              </a:rPr>
              <a:t>לחכות לאישור מהמשטרה ולאישור יציא</a:t>
            </a:r>
            <a:r>
              <a:rPr lang="he-IL" dirty="0">
                <a:latin typeface="almoni-dl-aaa-400"/>
              </a:rPr>
              <a:t>ה מישראל </a:t>
            </a:r>
            <a:r>
              <a:rPr lang="he-IL" dirty="0">
                <a:effectLst/>
                <a:latin typeface="almoni-dl-aaa-400"/>
              </a:rPr>
              <a:t>ולטוס להונגריה עם כל האישורים מודפסים.</a:t>
            </a:r>
          </a:p>
          <a:p>
            <a:pPr rtl="1">
              <a:lnSpc>
                <a:spcPct val="250000"/>
              </a:lnSpc>
            </a:pPr>
            <a:r>
              <a:rPr lang="he-IL" b="1" u="sng" dirty="0">
                <a:latin typeface="almoni-dl-aaa-400"/>
              </a:rPr>
              <a:t>שלב 5:</a:t>
            </a:r>
            <a:r>
              <a:rPr lang="he-IL" dirty="0">
                <a:latin typeface="almoni-dl-aaa-400"/>
              </a:rPr>
              <a:t> בידוד בהונגריה הינו 10 ימים ניתן לקצר בידוד לאחר 2 בדיקות </a:t>
            </a:r>
            <a:r>
              <a:rPr lang="en-US" dirty="0">
                <a:latin typeface="almoni-dl-aaa-400"/>
              </a:rPr>
              <a:t>PCR</a:t>
            </a:r>
            <a:r>
              <a:rPr lang="he-IL" dirty="0">
                <a:latin typeface="almoni-dl-aaa-400"/>
              </a:rPr>
              <a:t> בהפרש של 5 ימים.</a:t>
            </a:r>
            <a:endParaRPr lang="he-IL" dirty="0">
              <a:effectLst/>
            </a:endParaRPr>
          </a:p>
          <a:p>
            <a:br>
              <a:rPr lang="he-IL" dirty="0"/>
            </a:b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7333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674" y="0"/>
            <a:ext cx="39496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בהצלחה!</a:t>
            </a:r>
          </a:p>
        </p:txBody>
      </p:sp>
    </p:spTree>
    <p:extLst>
      <p:ext uri="{BB962C8B-B14F-4D97-AF65-F5344CB8AC3E}">
        <p14:creationId xmlns:p14="http://schemas.microsoft.com/office/powerpoint/2010/main" val="145869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5520" y="6283164"/>
            <a:ext cx="84742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14 ימי בידוד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C569B-6D0D-4050-AC27-99CF52C87C46}"/>
              </a:ext>
            </a:extLst>
          </p:cNvPr>
          <p:cNvSpPr txBox="1"/>
          <p:nvPr/>
        </p:nvSpPr>
        <p:spPr>
          <a:xfrm>
            <a:off x="1989808" y="335280"/>
            <a:ext cx="10009920" cy="6755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1"/>
            <a:r>
              <a:rPr lang="he-IL" sz="2800" b="1" dirty="0">
                <a:solidFill>
                  <a:srgbClr val="D45D08"/>
                </a:solidFill>
                <a:effectLst/>
                <a:latin typeface="almoni-dl-aaa-400"/>
              </a:rPr>
              <a:t>איך לעבור את הבידוד "בשלום":</a:t>
            </a:r>
            <a:endParaRPr lang="he-IL" b="1" dirty="0">
              <a:effectLst/>
            </a:endParaRPr>
          </a:p>
          <a:p>
            <a:pPr rtl="1">
              <a:lnSpc>
                <a:spcPct val="250000"/>
              </a:lnSpc>
            </a:pPr>
            <a:r>
              <a:rPr lang="he-IL" dirty="0">
                <a:effectLst/>
                <a:latin typeface="almoni-dl-aaa-400"/>
              </a:rPr>
              <a:t>חובת בידוד של 10 ימים חלה על כל מי שנכנס להונגריה מישראל. אספנו כמה טיפים לתקופה הזו:</a:t>
            </a:r>
            <a:endParaRPr lang="he-IL" dirty="0">
              <a:effectLst/>
            </a:endParaRPr>
          </a:p>
          <a:p>
            <a:pPr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e-IL" dirty="0">
                <a:effectLst/>
                <a:latin typeface="almoni-dl-aaa-400"/>
              </a:rPr>
              <a:t> וודאו כי קיים אינטרנט איכותי בדירה / מלון בה תשהו בבידוד </a:t>
            </a:r>
          </a:p>
          <a:p>
            <a:pPr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e-IL" dirty="0">
                <a:effectLst/>
                <a:latin typeface="almoni-dl-aaa-400"/>
              </a:rPr>
              <a:t> וודאו כי  קיים טלוויזיה כבלים בדירה / מלון ובכל מקרה תכינו סרטים ומוזיקה במחשב הנייד או בטלפון.</a:t>
            </a:r>
          </a:p>
          <a:p>
            <a:pPr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e-IL" dirty="0">
                <a:effectLst/>
                <a:latin typeface="almoni-dl-aaa-400"/>
              </a:rPr>
              <a:t> כדאי להעביר את תקופת הבידוד עם עוד סטודנט אחד או שניים​</a:t>
            </a:r>
            <a:endParaRPr lang="en-US" dirty="0">
              <a:effectLst/>
              <a:latin typeface="almoni-dl-aaa-400"/>
            </a:endParaRPr>
          </a:p>
          <a:p>
            <a:pPr fontAlgn="base">
              <a:lnSpc>
                <a:spcPct val="200000"/>
              </a:lnSpc>
            </a:pPr>
            <a:r>
              <a:rPr lang="he-IL" b="1" i="0" dirty="0">
                <a:solidFill>
                  <a:srgbClr val="000000"/>
                </a:solidFill>
                <a:effectLst/>
                <a:latin typeface="almoni-dl-aaa-400"/>
              </a:rPr>
              <a:t>מידע על קיצור תקופת הבידוד בהונגריה:</a:t>
            </a:r>
          </a:p>
          <a:p>
            <a:pPr fontAlgn="base">
              <a:lnSpc>
                <a:spcPct val="200000"/>
              </a:lnSpc>
            </a:pPr>
            <a:r>
              <a:rPr lang="he-IL" b="1" i="0" dirty="0">
                <a:solidFill>
                  <a:srgbClr val="000000"/>
                </a:solidFill>
                <a:effectLst/>
                <a:latin typeface="almoni-dl-aaa-400"/>
              </a:rPr>
              <a:t>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lmoni-dl-aaa-400"/>
                <a:hlinkClick r:id="rId3"/>
              </a:rPr>
              <a:t>https://telaviv.mfa.gov.hu/eng/page/requesting-a-covid-19-test-in-hungary </a:t>
            </a:r>
            <a:endParaRPr lang="en-US" b="1" i="0" dirty="0">
              <a:solidFill>
                <a:srgbClr val="000000"/>
              </a:solidFill>
              <a:effectLst/>
            </a:endParaRPr>
          </a:p>
          <a:p>
            <a:pPr fontAlgn="base">
              <a:lnSpc>
                <a:spcPct val="200000"/>
              </a:lnSpc>
            </a:pPr>
            <a:r>
              <a:rPr lang="he-IL" b="1" i="0" dirty="0">
                <a:solidFill>
                  <a:srgbClr val="000000"/>
                </a:solidFill>
                <a:effectLst/>
                <a:latin typeface="almoni-dl-aaa-400"/>
              </a:rPr>
              <a:t>רשימת מעבדות לבדיקות </a:t>
            </a:r>
            <a:r>
              <a:rPr lang="en-US" b="1" i="0" dirty="0">
                <a:solidFill>
                  <a:srgbClr val="000000"/>
                </a:solidFill>
                <a:effectLst/>
                <a:latin typeface="almoni-dl-aaa-400"/>
              </a:rPr>
              <a:t>PCR </a:t>
            </a:r>
            <a:r>
              <a:rPr lang="he-IL" b="1" i="0" dirty="0">
                <a:solidFill>
                  <a:srgbClr val="000000"/>
                </a:solidFill>
                <a:effectLst/>
                <a:latin typeface="almoni-dl-aaa-400"/>
              </a:rPr>
              <a:t>בהונגריה:</a:t>
            </a:r>
          </a:p>
          <a:p>
            <a:pPr fontAlgn="base">
              <a:lnSpc>
                <a:spcPct val="200000"/>
              </a:lnSpc>
            </a:pPr>
            <a:r>
              <a:rPr lang="he-IL" b="1" i="0" dirty="0">
                <a:solidFill>
                  <a:srgbClr val="000000"/>
                </a:solidFill>
                <a:effectLst/>
                <a:latin typeface="almoni-dl-aaa-400"/>
              </a:rPr>
              <a:t>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lmoni-dl-aaa-400"/>
                <a:hlinkClick r:id="rId4"/>
              </a:rPr>
              <a:t>https://www.nnk.gov.hu/index.php/koronavirus/mintavetel-celjabol-felkeresheto-intezmenyek-listaja</a:t>
            </a:r>
            <a:endParaRPr lang="en-US" b="1" i="0" dirty="0">
              <a:solidFill>
                <a:srgbClr val="000000"/>
              </a:solidFill>
              <a:effectLst/>
            </a:endParaRPr>
          </a:p>
          <a:p>
            <a:pPr rtl="1">
              <a:lnSpc>
                <a:spcPct val="250000"/>
              </a:lnSpc>
            </a:pPr>
            <a:endParaRPr lang="he-IL" dirty="0">
              <a:effectLst/>
              <a:latin typeface="almoni-dl-aaa-40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kumimoji="0" lang="LID4096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72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6"/>
          <p:cNvSpPr txBox="1">
            <a:spLocks/>
          </p:cNvSpPr>
          <p:nvPr/>
        </p:nvSpPr>
        <p:spPr>
          <a:xfrm>
            <a:off x="3363719" y="351229"/>
            <a:ext cx="8458689" cy="7027766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685800">
              <a:buFont typeface="Arial" panose="020B0604020202020204" pitchFamily="34" charset="0"/>
              <a:buNone/>
            </a:pPr>
            <a:r>
              <a:rPr lang="he-IL" b="1" dirty="0">
                <a:solidFill>
                  <a:schemeClr val="accent5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הגעה עיר פייץ:   </a:t>
            </a: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תחילת אוגוסט  </a:t>
            </a:r>
          </a:p>
          <a:p>
            <a:pPr lvl="1" indent="-685800">
              <a:buFont typeface="Arial" panose="020B0604020202020204" pitchFamily="34" charset="0"/>
              <a:buNone/>
            </a:pPr>
            <a:endParaRPr lang="he-IL" b="1" dirty="0">
              <a:solidFill>
                <a:schemeClr val="accent5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 indent="-685800">
              <a:buFont typeface="Arial" panose="020B0604020202020204" pitchFamily="34" charset="0"/>
              <a:buNone/>
            </a:pPr>
            <a:r>
              <a:rPr lang="he-IL" b="1" dirty="0">
                <a:solidFill>
                  <a:schemeClr val="accent5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 לאוגוסט – שבוע קליטה</a:t>
            </a:r>
          </a:p>
          <a:p>
            <a:pPr lvl="1" indent="-685800">
              <a:buFont typeface="Arial" panose="020B0604020202020204" pitchFamily="34" charset="0"/>
              <a:buNone/>
            </a:pPr>
            <a:endParaRPr lang="he-IL" b="1" dirty="0">
              <a:solidFill>
                <a:schemeClr val="accent5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 rtl="0" fontAlgn="base"/>
            <a:r>
              <a:rPr lang="en-US" sz="1800" dirty="0"/>
              <a:t>Get to know the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curriculum,</a:t>
            </a:r>
            <a:r>
              <a:rPr lang="en-US" sz="1800" dirty="0"/>
              <a:t> what subjects to take</a:t>
            </a:r>
          </a:p>
          <a:p>
            <a:pPr algn="l" rtl="0" fontAlgn="base"/>
            <a:r>
              <a:rPr lang="en-US" sz="1800" dirty="0"/>
              <a:t>Get familiar with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Neptun</a:t>
            </a:r>
            <a:r>
              <a:rPr lang="en-US" sz="1800" dirty="0"/>
              <a:t>: a computerized registration system for managing the education organization, UP MS provides access to it through the homepage</a:t>
            </a:r>
          </a:p>
          <a:p>
            <a:pPr algn="l" rtl="0" fontAlgn="base"/>
            <a:r>
              <a:rPr lang="en-US" sz="1800" dirty="0"/>
              <a:t>Get a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ID</a:t>
            </a:r>
          </a:p>
          <a:p>
            <a:pPr algn="l" rtl="0" fontAlgn="base"/>
            <a:r>
              <a:rPr lang="en-US" sz="1800" dirty="0"/>
              <a:t>Registration at the local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Immigration Office</a:t>
            </a:r>
          </a:p>
          <a:p>
            <a:pPr algn="l" rtl="0" fontAlgn="base"/>
            <a:r>
              <a:rPr lang="en-US" sz="1800" dirty="0"/>
              <a:t>Obligatory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check-up</a:t>
            </a:r>
          </a:p>
          <a:p>
            <a:pPr algn="l" rtl="0" fontAlgn="base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Orientation lecture</a:t>
            </a:r>
            <a:endParaRPr lang="he-I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base"/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>
              <a:buNone/>
            </a:pPr>
            <a:r>
              <a:rPr lang="he-IL" b="1" dirty="0">
                <a:solidFill>
                  <a:schemeClr val="accent5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 לספטמבר תחילת סמסטר א' 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he-IL" b="1" dirty="0">
              <a:solidFill>
                <a:schemeClr val="accent5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he-IL" b="1" dirty="0">
                <a:solidFill>
                  <a:schemeClr val="accent5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בשבוע 2 של הסמסטר מתקיים מסיבת פתיחה לתלמידים </a:t>
            </a:r>
            <a:endParaRPr lang="he-I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he-IL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he-IL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תמונה 6" descr="תמונה שמכילה אובייקט, דבר&#10;&#10;תיאור שנוצר ברמת מהימנות גבוהה מאוד">
            <a:extLst>
              <a:ext uri="{FF2B5EF4-FFF2-40B4-BE49-F238E27FC236}">
                <a16:creationId xmlns:a16="http://schemas.microsoft.com/office/drawing/2014/main" id="{59A60B05-1C9E-40EE-B6D9-A3A359725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202">
            <a:off x="257469" y="257468"/>
            <a:ext cx="1719342" cy="1719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4302" y="6283164"/>
            <a:ext cx="5735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לוחות זמנים 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16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25266" y="597975"/>
            <a:ext cx="9581956" cy="514830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טיסות ישירות 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ת"א –בודפשט:</a:t>
            </a:r>
          </a:p>
          <a:p>
            <a:pPr lvl="1"/>
            <a:r>
              <a:rPr lang="he-IL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אלעל</a:t>
            </a: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- 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UP </a:t>
            </a: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	</a:t>
            </a:r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hlinkClick r:id="rId3"/>
              </a:rPr>
              <a:t>www.elal.com</a:t>
            </a:r>
            <a:r>
              <a:rPr lang="en-US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endParaRPr lang="he-IL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lvl="1"/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WIZZ</a:t>
            </a:r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            </a:t>
            </a:r>
            <a:r>
              <a:rPr lang="en-US" dirty="0">
                <a:hlinkClick r:id="rId4"/>
              </a:rPr>
              <a:t>www.wizzair.com</a:t>
            </a:r>
            <a:endParaRPr lang="he-IL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lvl="1"/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Ryanair</a:t>
            </a:r>
            <a:r>
              <a:rPr lang="he-IL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       </a:t>
            </a:r>
            <a:r>
              <a:rPr lang="en-US" dirty="0">
                <a:hlinkClick r:id="rId5"/>
              </a:rPr>
              <a:t>www.ryanair.com</a:t>
            </a:r>
            <a:endParaRPr lang="en-US" b="1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lvl="1"/>
            <a:r>
              <a:rPr lang="he-IL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טיסות קישור דרך וינה</a:t>
            </a:r>
          </a:p>
          <a:p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הזמנת בית מלון או דירה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:</a:t>
            </a:r>
          </a:p>
          <a:p>
            <a:pPr marL="0" indent="0">
              <a:buNone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hlinkClick r:id="rId6"/>
              </a:rPr>
              <a:t>www.Airbnb.com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/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hlinkClick r:id="rId7"/>
              </a:rPr>
              <a:t>www.hotels.com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 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/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hlinkClick r:id="rId8"/>
              </a:rPr>
              <a:t>www.booking.com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 </a:t>
            </a:r>
            <a:endParaRPr lang="he-IL" sz="2400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להדפיס את האישור כניסה מהמשטרה + בדיקות קורונה +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מכתב קבלה לאונ' </a:t>
            </a:r>
          </a:p>
          <a:p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החתמת הדרכון בביקורת גבולות   </a:t>
            </a:r>
          </a:p>
          <a:p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אין צורך להצהיר במכס על דבר !</a:t>
            </a:r>
          </a:p>
          <a:p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החלפת כסף בשדה התעופה עד 100€ </a:t>
            </a:r>
            <a:r>
              <a:rPr lang="he-IL" sz="2400" b="1" u="sng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לא יותר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לצורך כסף ראשוני</a:t>
            </a:r>
            <a:endParaRPr lang="en-US" sz="2400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</p:txBody>
      </p:sp>
      <p:pic>
        <p:nvPicPr>
          <p:cNvPr id="7" name="Picture 2" descr="C:\Users\Fried Roni\AppData\Local\Microsoft\Windows\Temporary Internet Files\Content.IE5\P7D81DW9\MPj04031310000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716692">
            <a:off x="513687" y="372388"/>
            <a:ext cx="2090926" cy="338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264302" y="6283164"/>
            <a:ext cx="5735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כיצד להגיע להונגריה ...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4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20130" y="192783"/>
            <a:ext cx="11552496" cy="60092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r>
              <a:rPr lang="he-IL" sz="26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שאטלים</a:t>
            </a:r>
            <a:r>
              <a:rPr lang="he-IL" sz="2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  <a:r>
              <a:rPr lang="he-IL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(הזמנה מראש!!!)</a:t>
            </a:r>
            <a:endParaRPr lang="he-IL" sz="2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en-US" sz="2400" dirty="0">
                <a:hlinkClick r:id="rId3"/>
              </a:rPr>
              <a:t>http://www.travel4you.hu/</a:t>
            </a:r>
            <a:endParaRPr lang="en-US" sz="2400" dirty="0"/>
          </a:p>
          <a:p>
            <a:pPr algn="ctr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en-US" sz="2400" dirty="0">
                <a:hlinkClick r:id="rId4"/>
              </a:rPr>
              <a:t>http://www.mecsektravel.hu/index.php/hu/</a:t>
            </a:r>
            <a:endParaRPr lang="he-IL" sz="2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he-IL" sz="2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רכבת:  </a:t>
            </a:r>
            <a:r>
              <a:rPr lang="he-IL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נסיעה מהשדה באוטובוס </a:t>
            </a:r>
            <a:r>
              <a:rPr lang="en-US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he-IL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300 לבודפשט ומשם רכבת </a:t>
            </a:r>
          </a:p>
          <a:p>
            <a:pPr algn="ctr">
              <a:spcBef>
                <a:spcPct val="50000"/>
              </a:spcBef>
              <a:buClr>
                <a:schemeClr val="accent1"/>
              </a:buClr>
              <a:buSzPct val="70000"/>
              <a:defRPr/>
            </a:pPr>
            <a:r>
              <a:rPr lang="he-IL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פרטים ולוחות זמנים באתר: </a:t>
            </a:r>
            <a:r>
              <a:rPr lang="en-US" sz="2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www.mavcsoport.hu/en</a:t>
            </a:r>
            <a:endParaRPr lang="he-IL" sz="26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he-IL" sz="2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השכרת רכב בשדה </a:t>
            </a:r>
            <a:r>
              <a:rPr lang="he-IL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דרך </a:t>
            </a:r>
            <a:r>
              <a:rPr lang="en-US" sz="2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Alamo</a:t>
            </a:r>
            <a:r>
              <a:rPr lang="he-IL" sz="2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2600" b="1" u="sng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he-IL" dirty="0">
              <a:latin typeface="Gisha" pitchFamily="34" charset="-79"/>
              <a:ea typeface="Tahoma" pitchFamily="34" charset="0"/>
              <a:cs typeface="Gisha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4302" y="6283164"/>
            <a:ext cx="5735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איך להגיע לעיר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6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753" y="747304"/>
            <a:ext cx="8473683" cy="6024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47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 algn="ctr">
          <a:defRPr sz="3600" kern="10" dirty="0">
            <a:ln w="12700">
              <a:solidFill>
                <a:srgbClr val="003300"/>
              </a:solidFill>
              <a:round/>
              <a:headEnd/>
              <a:tailEnd/>
            </a:ln>
            <a:solidFill>
              <a:schemeClr val="hlink">
                <a:alpha val="50195"/>
              </a:schemeClr>
            </a:solidFill>
            <a:effectLst>
              <a:outerShdw dist="45791" dir="2021404" algn="ctr" rotWithShape="0">
                <a:srgbClr val="9999FF"/>
              </a:outerShdw>
            </a:effectLst>
            <a:latin typeface="Arial"/>
            <a:cs typeface="Arial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 algn="ctr">
          <a:defRPr sz="3600" kern="10" dirty="0">
            <a:ln w="12700">
              <a:solidFill>
                <a:srgbClr val="003300"/>
              </a:solidFill>
              <a:round/>
              <a:headEnd/>
              <a:tailEnd/>
            </a:ln>
            <a:solidFill>
              <a:schemeClr val="hlink">
                <a:alpha val="50195"/>
              </a:schemeClr>
            </a:solidFill>
            <a:effectLst>
              <a:outerShdw dist="45791" dir="2021404" algn="ctr" rotWithShape="0">
                <a:srgbClr val="9999FF"/>
              </a:outerShdw>
            </a:effectLst>
            <a:latin typeface="Arial"/>
            <a:cs typeface="Arial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יבשת אסיה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001434_TF02804867" id="{9E7CB980-0FD9-4C9F-87FA-83F537127B5A}" vid="{9AA7964C-0F3B-4571-A027-EE6EC12A2D3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2168</Words>
  <Application>Microsoft Office PowerPoint</Application>
  <PresentationFormat>Widescreen</PresentationFormat>
  <Paragraphs>311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almoni-dl-aaa-400</vt:lpstr>
      <vt:lpstr>Arial</vt:lpstr>
      <vt:lpstr>Arial Unicode MS</vt:lpstr>
      <vt:lpstr>Calibri</vt:lpstr>
      <vt:lpstr>Calibri Light</vt:lpstr>
      <vt:lpstr>Century Gothic</vt:lpstr>
      <vt:lpstr>Gisha</vt:lpstr>
      <vt:lpstr>Tahoma</vt:lpstr>
      <vt:lpstr>Times New Roman</vt:lpstr>
      <vt:lpstr>Wingdings</vt:lpstr>
      <vt:lpstr>Wingdings 2</vt:lpstr>
      <vt:lpstr>ערכת נושא Office</vt:lpstr>
      <vt:lpstr>Office Theme</vt:lpstr>
      <vt:lpstr>1_Office Theme</vt:lpstr>
      <vt:lpstr>3_ערכת נושא Office</vt:lpstr>
      <vt:lpstr>2_ערכת נושא Office</vt:lpstr>
      <vt:lpstr>4_ערכת נושא Office</vt:lpstr>
      <vt:lpstr>יבשת אסיה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סידורים בישראל</vt:lpstr>
      <vt:lpstr>ציוד לימודים</vt:lpstr>
      <vt:lpstr>ביטוח רפואי</vt:lpstr>
      <vt:lpstr>ביטוח נחלים מקבוצת פירמה 2022 - 2021</vt:lpstr>
      <vt:lpstr>ביטוח נחלים – נעים להכיר</vt:lpstr>
      <vt:lpstr>עיקרי הכיסוי</vt:lpstr>
      <vt:lpstr>עיקרי הכיסוי - המשך</vt:lpstr>
      <vt:lpstr>קצת מהרשתות </vt:lpstr>
      <vt:lpstr>FIRST – MED  </vt:lpstr>
      <vt:lpstr>ביטוח נחלים פרטי התקשרות</vt:lpstr>
      <vt:lpstr>PowerPoint Presentation</vt:lpstr>
      <vt:lpstr>מה להכין בארץ</vt:lpstr>
      <vt:lpstr>חיפוש דירה </vt:lpstr>
      <vt:lpstr>PowerPoint Presentation</vt:lpstr>
      <vt:lpstr>דגשים למציאת דירה </vt:lpstr>
      <vt:lpstr>דגשים לחוזה דירה </vt:lpstr>
      <vt:lpstr>הוצאות מחייה</vt:lpstr>
      <vt:lpstr>PowerPoint Presentation</vt:lpstr>
      <vt:lpstr>PowerPoint Presentation</vt:lpstr>
      <vt:lpstr>PowerPoint Presentation</vt:lpstr>
      <vt:lpstr>PowerPoint Presentation</vt:lpstr>
      <vt:lpstr>תקשורת</vt:lpstr>
      <vt:lpstr>תחבורה ציבורית</vt:lpstr>
      <vt:lpstr>אשרת שהייה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Roni Fried</dc:creator>
  <cp:lastModifiedBy>Roni Fried</cp:lastModifiedBy>
  <cp:revision>11</cp:revision>
  <dcterms:created xsi:type="dcterms:W3CDTF">2020-07-15T11:34:47Z</dcterms:created>
  <dcterms:modified xsi:type="dcterms:W3CDTF">2021-07-13T16:32:59Z</dcterms:modified>
</cp:coreProperties>
</file>